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28" r:id="rId2"/>
    <p:sldId id="372" r:id="rId3"/>
    <p:sldId id="358" r:id="rId4"/>
    <p:sldId id="355" r:id="rId5"/>
    <p:sldId id="356" r:id="rId6"/>
    <p:sldId id="336" r:id="rId7"/>
    <p:sldId id="337" r:id="rId8"/>
    <p:sldId id="363" r:id="rId9"/>
    <p:sldId id="338" r:id="rId10"/>
    <p:sldId id="359" r:id="rId11"/>
    <p:sldId id="367" r:id="rId12"/>
    <p:sldId id="371" r:id="rId13"/>
    <p:sldId id="373" r:id="rId14"/>
    <p:sldId id="374" r:id="rId15"/>
    <p:sldId id="376" r:id="rId16"/>
    <p:sldId id="360" r:id="rId17"/>
    <p:sldId id="361" r:id="rId18"/>
    <p:sldId id="362" r:id="rId19"/>
    <p:sldId id="365" r:id="rId20"/>
    <p:sldId id="366" r:id="rId21"/>
    <p:sldId id="370" r:id="rId22"/>
    <p:sldId id="357" r:id="rId23"/>
    <p:sldId id="339" r:id="rId24"/>
    <p:sldId id="350" r:id="rId25"/>
    <p:sldId id="349" r:id="rId26"/>
    <p:sldId id="378" r:id="rId27"/>
    <p:sldId id="377"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80" autoAdjust="0"/>
    <p:restoredTop sz="94660"/>
  </p:normalViewPr>
  <p:slideViewPr>
    <p:cSldViewPr snapToGrid="0">
      <p:cViewPr varScale="1">
        <p:scale>
          <a:sx n="141" d="100"/>
          <a:sy n="141" d="100"/>
        </p:scale>
        <p:origin x="-56" y="-3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10.xlsx"/><Relationship Id="rId2" Type="http://schemas.microsoft.com/office/2011/relationships/chartStyle" Target="style10.xml"/><Relationship Id="rId3" Type="http://schemas.microsoft.com/office/2011/relationships/chartColorStyle" Target="colors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1.xlsx"/><Relationship Id="rId2" Type="http://schemas.microsoft.com/office/2011/relationships/chartStyle" Target="style11.xml"/><Relationship Id="rId3" Type="http://schemas.microsoft.com/office/2011/relationships/chartColorStyle" Target="colors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2.xlsx"/><Relationship Id="rId2" Type="http://schemas.microsoft.com/office/2011/relationships/chartStyle" Target="style12.xml"/><Relationship Id="rId3" Type="http://schemas.microsoft.com/office/2011/relationships/chartColorStyle" Target="colors12.xm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4" Type="http://schemas.microsoft.com/office/2011/relationships/chartColorStyle" Target="colors13.xml"/><Relationship Id="rId1" Type="http://schemas.openxmlformats.org/officeDocument/2006/relationships/package" Target="../embeddings/Microsoft_Excel-kalkylblad13.xlsx"/><Relationship Id="rId2"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4" Type="http://schemas.microsoft.com/office/2011/relationships/chartColorStyle" Target="colors14.xml"/><Relationship Id="rId1" Type="http://schemas.openxmlformats.org/officeDocument/2006/relationships/package" Target="../embeddings/Microsoft_Excel-kalkylblad14.xlsx"/><Relationship Id="rId2"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5.xlsx"/><Relationship Id="rId2" Type="http://schemas.microsoft.com/office/2011/relationships/chartStyle" Target="style15.xml"/><Relationship Id="rId3" Type="http://schemas.microsoft.com/office/2011/relationships/chartColorStyle" Target="colors15.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6.xlsx"/><Relationship Id="rId2" Type="http://schemas.microsoft.com/office/2011/relationships/chartStyle" Target="style16.xml"/><Relationship Id="rId3" Type="http://schemas.microsoft.com/office/2011/relationships/chartColorStyle" Target="colors16.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7.xlsx"/><Relationship Id="rId2" Type="http://schemas.microsoft.com/office/2011/relationships/chartStyle" Target="style17.xml"/><Relationship Id="rId3" Type="http://schemas.microsoft.com/office/2011/relationships/chartColorStyle" Target="colors17.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8.xlsx"/><Relationship Id="rId2" Type="http://schemas.microsoft.com/office/2011/relationships/chartStyle" Target="style18.xml"/><Relationship Id="rId3" Type="http://schemas.microsoft.com/office/2011/relationships/chartColorStyle" Target="colors1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2.xlsx"/><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3.xlsx"/><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4.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5.xlsx"/><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6.xlsx"/><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7.xlsx"/><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8.xlsx"/><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4" Type="http://schemas.microsoft.com/office/2011/relationships/chartColorStyle" Target="colors9.xml"/><Relationship Id="rId1" Type="http://schemas.openxmlformats.org/officeDocument/2006/relationships/package" Target="../embeddings/Microsoft_Excel-kalkylblad9.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Annual net TV additions - global</a:t>
            </a:r>
          </a:p>
        </c:rich>
      </c:tx>
      <c:layout/>
      <c:overlay val="0"/>
      <c:spPr>
        <a:noFill/>
        <a:ln>
          <a:noFill/>
        </a:ln>
        <a:effectLst/>
      </c:spPr>
    </c:title>
    <c:autoTitleDeleted val="0"/>
    <c:plotArea>
      <c:layout/>
      <c:lineChart>
        <c:grouping val="standard"/>
        <c:varyColors val="0"/>
        <c:ser>
          <c:idx val="0"/>
          <c:order val="0"/>
          <c:tx>
            <c:strRef>
              <c:f>Sheet1!$A$2</c:f>
              <c:strCache>
                <c:ptCount val="1"/>
                <c:pt idx="0">
                  <c:v>Subscription OTT</c:v>
                </c:pt>
              </c:strCache>
            </c:strRef>
          </c:tx>
          <c:spPr>
            <a:ln w="28575" cap="rnd">
              <a:solidFill>
                <a:schemeClr val="accent1"/>
              </a:solidFill>
              <a:round/>
            </a:ln>
            <a:effectLst/>
          </c:spPr>
          <c:marker>
            <c:symbol val="none"/>
          </c:marke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Sheet1!$B$2:$R$2</c:f>
              <c:numCache>
                <c:formatCode>General</c:formatCode>
                <c:ptCount val="17"/>
                <c:pt idx="0">
                  <c:v>13.95</c:v>
                </c:pt>
                <c:pt idx="1">
                  <c:v>41.85</c:v>
                </c:pt>
                <c:pt idx="2">
                  <c:v>829.8499999999999</c:v>
                </c:pt>
                <c:pt idx="3">
                  <c:v>2041.13</c:v>
                </c:pt>
                <c:pt idx="4">
                  <c:v>3725.58</c:v>
                </c:pt>
                <c:pt idx="5">
                  <c:v>7279.249872937699</c:v>
                </c:pt>
                <c:pt idx="6">
                  <c:v>12526.5974071557</c:v>
                </c:pt>
                <c:pt idx="7">
                  <c:v>13493.2852356511</c:v>
                </c:pt>
                <c:pt idx="8">
                  <c:v>19264.1261308401</c:v>
                </c:pt>
                <c:pt idx="9">
                  <c:v>35740.2720364164</c:v>
                </c:pt>
                <c:pt idx="10">
                  <c:v>45640.1586999195</c:v>
                </c:pt>
                <c:pt idx="11">
                  <c:v>49087.5786917333</c:v>
                </c:pt>
                <c:pt idx="12">
                  <c:v>44959.7155073498</c:v>
                </c:pt>
                <c:pt idx="13">
                  <c:v>38781.470933485</c:v>
                </c:pt>
                <c:pt idx="14">
                  <c:v>31637.3357882798</c:v>
                </c:pt>
                <c:pt idx="15">
                  <c:v>24474.3278713156</c:v>
                </c:pt>
                <c:pt idx="16">
                  <c:v>17996.2450570564</c:v>
                </c:pt>
              </c:numCache>
            </c:numRef>
          </c:val>
          <c:smooth val="1"/>
          <c:extLst xmlns:c16r2="http://schemas.microsoft.com/office/drawing/2015/06/chart">
            <c:ext xmlns:c16="http://schemas.microsoft.com/office/drawing/2014/chart" uri="{C3380CC4-5D6E-409C-BE32-E72D297353CC}">
              <c16:uniqueId val="{00000000-8F2C-42A1-9C3B-467579274F8B}"/>
            </c:ext>
          </c:extLst>
        </c:ser>
        <c:ser>
          <c:idx val="1"/>
          <c:order val="1"/>
          <c:tx>
            <c:strRef>
              <c:f>Sheet1!$A$3</c:f>
              <c:strCache>
                <c:ptCount val="1"/>
                <c:pt idx="0">
                  <c:v>Pay TV</c:v>
                </c:pt>
              </c:strCache>
            </c:strRef>
          </c:tx>
          <c:spPr>
            <a:ln w="28575" cap="rnd">
              <a:solidFill>
                <a:schemeClr val="accent2"/>
              </a:solidFill>
              <a:round/>
            </a:ln>
            <a:effectLst/>
          </c:spPr>
          <c:marker>
            <c:symbol val="none"/>
          </c:marker>
          <c:cat>
            <c:strRef>
              <c:f>Sheet1!$B$1:$R$1</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Sheet1!$B$3:$R$3</c:f>
              <c:numCache>
                <c:formatCode>General</c:formatCode>
                <c:ptCount val="17"/>
                <c:pt idx="0">
                  <c:v>33446.6582575472</c:v>
                </c:pt>
                <c:pt idx="1">
                  <c:v>34968.916620678</c:v>
                </c:pt>
                <c:pt idx="2">
                  <c:v>43108.43510006039</c:v>
                </c:pt>
                <c:pt idx="3">
                  <c:v>42250.77794908099</c:v>
                </c:pt>
                <c:pt idx="4">
                  <c:v>48180.39367291699</c:v>
                </c:pt>
                <c:pt idx="5">
                  <c:v>49771.76365484469</c:v>
                </c:pt>
                <c:pt idx="6">
                  <c:v>58660.2729954593</c:v>
                </c:pt>
                <c:pt idx="7">
                  <c:v>49390.2068190721</c:v>
                </c:pt>
                <c:pt idx="8">
                  <c:v>49891.2989853031</c:v>
                </c:pt>
                <c:pt idx="9">
                  <c:v>35541.7525218431</c:v>
                </c:pt>
                <c:pt idx="10">
                  <c:v>39985.3009410683</c:v>
                </c:pt>
                <c:pt idx="11">
                  <c:v>38307.60102251238</c:v>
                </c:pt>
                <c:pt idx="12">
                  <c:v>30498.5114630505</c:v>
                </c:pt>
                <c:pt idx="13">
                  <c:v>21618.65037044909</c:v>
                </c:pt>
                <c:pt idx="14">
                  <c:v>14486.4696809003</c:v>
                </c:pt>
                <c:pt idx="15">
                  <c:v>9580.078964803599</c:v>
                </c:pt>
                <c:pt idx="16">
                  <c:v>6324.28269395663</c:v>
                </c:pt>
              </c:numCache>
            </c:numRef>
          </c:val>
          <c:smooth val="1"/>
          <c:extLst xmlns:c16r2="http://schemas.microsoft.com/office/drawing/2015/06/chart">
            <c:ext xmlns:c16="http://schemas.microsoft.com/office/drawing/2014/chart" uri="{C3380CC4-5D6E-409C-BE32-E72D297353CC}">
              <c16:uniqueId val="{00000001-8F2C-42A1-9C3B-467579274F8B}"/>
            </c:ext>
          </c:extLst>
        </c:ser>
        <c:dLbls>
          <c:showLegendKey val="0"/>
          <c:showVal val="0"/>
          <c:showCatName val="0"/>
          <c:showSerName val="0"/>
          <c:showPercent val="0"/>
          <c:showBubbleSize val="0"/>
        </c:dLbls>
        <c:marker val="1"/>
        <c:smooth val="0"/>
        <c:axId val="2132847512"/>
        <c:axId val="2132841640"/>
      </c:lineChart>
      <c:catAx>
        <c:axId val="213284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2841640"/>
        <c:crosses val="autoZero"/>
        <c:auto val="1"/>
        <c:lblAlgn val="ctr"/>
        <c:lblOffset val="100"/>
        <c:noMultiLvlLbl val="0"/>
      </c:catAx>
      <c:valAx>
        <c:axId val="2132841640"/>
        <c:scaling>
          <c:orientation val="minMax"/>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Subscriptions (m)</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2847512"/>
        <c:crosses val="autoZero"/>
        <c:crossBetween val="between"/>
        <c:dispUnits>
          <c:builtInUnit val="thousan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Highest penetration SD</a:t>
            </a:r>
            <a:r>
              <a:rPr lang="en-US" sz="1200" baseline="0" dirty="0"/>
              <a:t> OTT capable homes</a:t>
            </a:r>
            <a:endParaRPr lang="en-US" sz="12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4Mbps (%HH)</c:v>
                </c:pt>
              </c:strCache>
            </c:strRef>
          </c:tx>
          <c:spPr>
            <a:solidFill>
              <a:schemeClr val="accent1"/>
            </a:solidFill>
            <a:ln>
              <a:noFill/>
            </a:ln>
            <a:effectLst/>
          </c:spPr>
          <c:invertIfNegative val="0"/>
          <c:cat>
            <c:strRef>
              <c:f>Sheet1!$A$2:$A$21</c:f>
              <c:strCache>
                <c:ptCount val="20"/>
                <c:pt idx="0">
                  <c:v>South Korea</c:v>
                </c:pt>
                <c:pt idx="1">
                  <c:v>Switzerland</c:v>
                </c:pt>
                <c:pt idx="2">
                  <c:v>Singapore</c:v>
                </c:pt>
                <c:pt idx="3">
                  <c:v>Hong Kong</c:v>
                </c:pt>
                <c:pt idx="4">
                  <c:v>Iceland</c:v>
                </c:pt>
                <c:pt idx="5">
                  <c:v>Malta</c:v>
                </c:pt>
                <c:pt idx="6">
                  <c:v>Denmark</c:v>
                </c:pt>
                <c:pt idx="7">
                  <c:v>Taiwan</c:v>
                </c:pt>
                <c:pt idx="8">
                  <c:v>Israel</c:v>
                </c:pt>
                <c:pt idx="9">
                  <c:v>Luxembourg</c:v>
                </c:pt>
                <c:pt idx="10">
                  <c:v>UK</c:v>
                </c:pt>
                <c:pt idx="11">
                  <c:v>Norway</c:v>
                </c:pt>
                <c:pt idx="12">
                  <c:v>Belgium</c:v>
                </c:pt>
                <c:pt idx="13">
                  <c:v>Canada</c:v>
                </c:pt>
                <c:pt idx="14">
                  <c:v>New Zealand</c:v>
                </c:pt>
                <c:pt idx="15">
                  <c:v>Netherlands</c:v>
                </c:pt>
                <c:pt idx="16">
                  <c:v>Lithuania</c:v>
                </c:pt>
                <c:pt idx="17">
                  <c:v>France</c:v>
                </c:pt>
                <c:pt idx="18">
                  <c:v>USA</c:v>
                </c:pt>
                <c:pt idx="19">
                  <c:v>Portugal</c:v>
                </c:pt>
              </c:strCache>
            </c:strRef>
          </c:cat>
          <c:val>
            <c:numRef>
              <c:f>Sheet1!$B$2:$B$21</c:f>
              <c:numCache>
                <c:formatCode>0.0</c:formatCode>
                <c:ptCount val="20"/>
                <c:pt idx="0">
                  <c:v>96.4379235848386</c:v>
                </c:pt>
                <c:pt idx="1">
                  <c:v>93.42053090627468</c:v>
                </c:pt>
                <c:pt idx="2">
                  <c:v>92.80857966475714</c:v>
                </c:pt>
                <c:pt idx="3">
                  <c:v>90.21650667322471</c:v>
                </c:pt>
                <c:pt idx="4">
                  <c:v>90.09896057086311</c:v>
                </c:pt>
                <c:pt idx="5">
                  <c:v>87.97235755415774</c:v>
                </c:pt>
                <c:pt idx="6">
                  <c:v>85.62581361399822</c:v>
                </c:pt>
                <c:pt idx="7">
                  <c:v>85.13920815377983</c:v>
                </c:pt>
                <c:pt idx="8">
                  <c:v>81.65587379042253</c:v>
                </c:pt>
                <c:pt idx="9">
                  <c:v>81.01574509323718</c:v>
                </c:pt>
                <c:pt idx="10">
                  <c:v>80.37550809062456</c:v>
                </c:pt>
                <c:pt idx="11">
                  <c:v>80.0474039026671</c:v>
                </c:pt>
                <c:pt idx="12">
                  <c:v>79.87562576528202</c:v>
                </c:pt>
                <c:pt idx="13">
                  <c:v>79.4970575715883</c:v>
                </c:pt>
                <c:pt idx="14">
                  <c:v>75.12985663785958</c:v>
                </c:pt>
                <c:pt idx="15">
                  <c:v>72.11312966498694</c:v>
                </c:pt>
                <c:pt idx="16">
                  <c:v>72.04892569147025</c:v>
                </c:pt>
                <c:pt idx="17">
                  <c:v>70.65865703548918</c:v>
                </c:pt>
                <c:pt idx="18">
                  <c:v>65.91159417084375</c:v>
                </c:pt>
                <c:pt idx="19">
                  <c:v>64.09811364065602</c:v>
                </c:pt>
              </c:numCache>
            </c:numRef>
          </c:val>
          <c:extLst xmlns:c16r2="http://schemas.microsoft.com/office/drawing/2015/06/chart">
            <c:ext xmlns:c16="http://schemas.microsoft.com/office/drawing/2014/chart" uri="{C3380CC4-5D6E-409C-BE32-E72D297353CC}">
              <c16:uniqueId val="{00000000-65C0-4273-9A8C-2EB5D22EB119}"/>
            </c:ext>
          </c:extLst>
        </c:ser>
        <c:dLbls>
          <c:showLegendKey val="0"/>
          <c:showVal val="0"/>
          <c:showCatName val="0"/>
          <c:showSerName val="0"/>
          <c:showPercent val="0"/>
          <c:showBubbleSize val="0"/>
        </c:dLbls>
        <c:gapWidth val="219"/>
        <c:overlap val="-27"/>
        <c:axId val="2131835016"/>
        <c:axId val="2141169544"/>
      </c:barChart>
      <c:catAx>
        <c:axId val="213183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1169544"/>
        <c:crosses val="autoZero"/>
        <c:auto val="1"/>
        <c:lblAlgn val="ctr"/>
        <c:lblOffset val="100"/>
        <c:noMultiLvlLbl val="0"/>
      </c:catAx>
      <c:valAx>
        <c:axId val="2141169544"/>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4Mbps (%</a:t>
                </a:r>
                <a:r>
                  <a:rPr lang="en-GB" sz="1200" baseline="0" dirty="0"/>
                  <a:t> HH)</a:t>
                </a:r>
                <a:endParaRPr lang="en-GB" sz="1200" dirty="0"/>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31835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Highest penetration of HD OTT</a:t>
            </a:r>
            <a:r>
              <a:rPr lang="en-US" sz="1200" baseline="0" dirty="0"/>
              <a:t> capable homes</a:t>
            </a:r>
            <a:endParaRPr lang="en-US" sz="12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 HH</c:v>
                </c:pt>
              </c:strCache>
            </c:strRef>
          </c:tx>
          <c:spPr>
            <a:solidFill>
              <a:schemeClr val="accent1"/>
            </a:solidFill>
            <a:ln>
              <a:noFill/>
            </a:ln>
            <a:effectLst/>
          </c:spPr>
          <c:invertIfNegative val="0"/>
          <c:cat>
            <c:strRef>
              <c:f>Sheet1!$A$2:$A$21</c:f>
              <c:strCache>
                <c:ptCount val="20"/>
                <c:pt idx="0">
                  <c:v>South Korea</c:v>
                </c:pt>
                <c:pt idx="1">
                  <c:v>Switzerland</c:v>
                </c:pt>
                <c:pt idx="2">
                  <c:v>Hong Kong</c:v>
                </c:pt>
                <c:pt idx="3">
                  <c:v>Singapore</c:v>
                </c:pt>
                <c:pt idx="4">
                  <c:v>Norway</c:v>
                </c:pt>
                <c:pt idx="5">
                  <c:v>Denmark</c:v>
                </c:pt>
                <c:pt idx="6">
                  <c:v>Iceland</c:v>
                </c:pt>
                <c:pt idx="7">
                  <c:v>Belgium</c:v>
                </c:pt>
                <c:pt idx="8">
                  <c:v>Netherlands</c:v>
                </c:pt>
                <c:pt idx="9">
                  <c:v>UK</c:v>
                </c:pt>
                <c:pt idx="10">
                  <c:v>Canada</c:v>
                </c:pt>
                <c:pt idx="11">
                  <c:v>USA</c:v>
                </c:pt>
                <c:pt idx="12">
                  <c:v>Sweden</c:v>
                </c:pt>
                <c:pt idx="13">
                  <c:v>Finland</c:v>
                </c:pt>
                <c:pt idx="14">
                  <c:v>Romania</c:v>
                </c:pt>
                <c:pt idx="15">
                  <c:v>Japan</c:v>
                </c:pt>
                <c:pt idx="16">
                  <c:v>Lithuania</c:v>
                </c:pt>
                <c:pt idx="17">
                  <c:v>Malta</c:v>
                </c:pt>
                <c:pt idx="18">
                  <c:v>Israel</c:v>
                </c:pt>
                <c:pt idx="19">
                  <c:v>Ireland</c:v>
                </c:pt>
              </c:strCache>
            </c:strRef>
          </c:cat>
          <c:val>
            <c:numRef>
              <c:f>Sheet1!$B$2:$B$21</c:f>
              <c:numCache>
                <c:formatCode>0.0</c:formatCode>
                <c:ptCount val="20"/>
                <c:pt idx="0">
                  <c:v>68.16293028247753</c:v>
                </c:pt>
                <c:pt idx="1">
                  <c:v>60.70829344607538</c:v>
                </c:pt>
                <c:pt idx="2">
                  <c:v>58.15690300169955</c:v>
                </c:pt>
                <c:pt idx="3">
                  <c:v>54.93409570908168</c:v>
                </c:pt>
                <c:pt idx="4">
                  <c:v>48.99374664349817</c:v>
                </c:pt>
                <c:pt idx="5">
                  <c:v>46.59722125319816</c:v>
                </c:pt>
                <c:pt idx="6">
                  <c:v>45.98289372646013</c:v>
                </c:pt>
                <c:pt idx="7">
                  <c:v>45.9810345688301</c:v>
                </c:pt>
                <c:pt idx="8">
                  <c:v>45.24150029508653</c:v>
                </c:pt>
                <c:pt idx="9">
                  <c:v>42.30775024495034</c:v>
                </c:pt>
                <c:pt idx="10">
                  <c:v>39.5208739817518</c:v>
                </c:pt>
                <c:pt idx="11">
                  <c:v>38.07315688129483</c:v>
                </c:pt>
                <c:pt idx="12">
                  <c:v>37.30195527159374</c:v>
                </c:pt>
                <c:pt idx="13">
                  <c:v>35.26425848358164</c:v>
                </c:pt>
                <c:pt idx="14">
                  <c:v>34.32285800737884</c:v>
                </c:pt>
                <c:pt idx="15">
                  <c:v>33.42238525999913</c:v>
                </c:pt>
                <c:pt idx="16">
                  <c:v>33.11722549327227</c:v>
                </c:pt>
                <c:pt idx="17">
                  <c:v>31.69248587764025</c:v>
                </c:pt>
                <c:pt idx="18">
                  <c:v>31.68735400822368</c:v>
                </c:pt>
                <c:pt idx="19">
                  <c:v>31.27683440025406</c:v>
                </c:pt>
              </c:numCache>
            </c:numRef>
          </c:val>
          <c:extLst xmlns:c16r2="http://schemas.microsoft.com/office/drawing/2015/06/chart">
            <c:ext xmlns:c16="http://schemas.microsoft.com/office/drawing/2014/chart" uri="{C3380CC4-5D6E-409C-BE32-E72D297353CC}">
              <c16:uniqueId val="{00000000-C5C6-4808-A350-985A85A1C673}"/>
            </c:ext>
          </c:extLst>
        </c:ser>
        <c:dLbls>
          <c:showLegendKey val="0"/>
          <c:showVal val="0"/>
          <c:showCatName val="0"/>
          <c:showSerName val="0"/>
          <c:showPercent val="0"/>
          <c:showBubbleSize val="0"/>
        </c:dLbls>
        <c:gapWidth val="219"/>
        <c:overlap val="-27"/>
        <c:axId val="2146000712"/>
        <c:axId val="2146004168"/>
      </c:barChart>
      <c:catAx>
        <c:axId val="214600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6004168"/>
        <c:crosses val="autoZero"/>
        <c:auto val="1"/>
        <c:lblAlgn val="ctr"/>
        <c:lblOffset val="100"/>
        <c:noMultiLvlLbl val="0"/>
      </c:catAx>
      <c:valAx>
        <c:axId val="2146004168"/>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10Mbps (% HH)</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6000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Highest penetration of UHD</a:t>
            </a:r>
            <a:r>
              <a:rPr lang="en-US" sz="1200" baseline="0" dirty="0"/>
              <a:t> OTT capable homes</a:t>
            </a:r>
            <a:endParaRPr lang="en-US" sz="12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15Mbps</c:v>
                </c:pt>
              </c:strCache>
            </c:strRef>
          </c:tx>
          <c:spPr>
            <a:solidFill>
              <a:schemeClr val="accent1"/>
            </a:solidFill>
            <a:ln>
              <a:noFill/>
            </a:ln>
            <a:effectLst/>
          </c:spPr>
          <c:invertIfNegative val="0"/>
          <c:cat>
            <c:strRef>
              <c:f>Sheet1!$A$2:$A$21</c:f>
              <c:strCache>
                <c:ptCount val="20"/>
                <c:pt idx="0">
                  <c:v>South Korea</c:v>
                </c:pt>
                <c:pt idx="1">
                  <c:v>Switzerland</c:v>
                </c:pt>
                <c:pt idx="2">
                  <c:v>Hong Kong</c:v>
                </c:pt>
                <c:pt idx="3">
                  <c:v>Norway</c:v>
                </c:pt>
                <c:pt idx="4">
                  <c:v>Singapore</c:v>
                </c:pt>
                <c:pt idx="5">
                  <c:v>Denmark</c:v>
                </c:pt>
                <c:pt idx="6">
                  <c:v>UK</c:v>
                </c:pt>
                <c:pt idx="7">
                  <c:v>Sweden</c:v>
                </c:pt>
                <c:pt idx="8">
                  <c:v>Netherlands</c:v>
                </c:pt>
                <c:pt idx="9">
                  <c:v>Belgium</c:v>
                </c:pt>
                <c:pt idx="10">
                  <c:v>Lithuania</c:v>
                </c:pt>
                <c:pt idx="11">
                  <c:v>Iceland</c:v>
                </c:pt>
                <c:pt idx="12">
                  <c:v>USA</c:v>
                </c:pt>
                <c:pt idx="13">
                  <c:v>Japan</c:v>
                </c:pt>
                <c:pt idx="14">
                  <c:v>Finland</c:v>
                </c:pt>
                <c:pt idx="15">
                  <c:v>Canada</c:v>
                </c:pt>
                <c:pt idx="16">
                  <c:v>Latvia</c:v>
                </c:pt>
                <c:pt idx="17">
                  <c:v>Ireland</c:v>
                </c:pt>
                <c:pt idx="18">
                  <c:v>Romania</c:v>
                </c:pt>
                <c:pt idx="19">
                  <c:v>Portugal</c:v>
                </c:pt>
              </c:strCache>
            </c:strRef>
          </c:cat>
          <c:val>
            <c:numRef>
              <c:f>Sheet1!$B$2:$B$21</c:f>
              <c:numCache>
                <c:formatCode>0.0</c:formatCode>
                <c:ptCount val="20"/>
                <c:pt idx="0">
                  <c:v>45.23998928377768</c:v>
                </c:pt>
                <c:pt idx="1">
                  <c:v>36.22428749426976</c:v>
                </c:pt>
                <c:pt idx="2">
                  <c:v>34.89414180101975</c:v>
                </c:pt>
                <c:pt idx="3">
                  <c:v>33.69458412285191</c:v>
                </c:pt>
                <c:pt idx="4">
                  <c:v>28.53997941135885</c:v>
                </c:pt>
                <c:pt idx="5">
                  <c:v>26.17104207371404</c:v>
                </c:pt>
                <c:pt idx="6">
                  <c:v>25.80864938689781</c:v>
                </c:pt>
                <c:pt idx="7">
                  <c:v>25.69990046740907</c:v>
                </c:pt>
                <c:pt idx="8">
                  <c:v>25.50527533414274</c:v>
                </c:pt>
                <c:pt idx="9">
                  <c:v>22.3336453620032</c:v>
                </c:pt>
                <c:pt idx="10">
                  <c:v>20.81413408864696</c:v>
                </c:pt>
                <c:pt idx="11">
                  <c:v>20.63334974905263</c:v>
                </c:pt>
                <c:pt idx="12">
                  <c:v>19.89629488635407</c:v>
                </c:pt>
                <c:pt idx="13">
                  <c:v>19.51177924018365</c:v>
                </c:pt>
                <c:pt idx="14">
                  <c:v>19.49906057327455</c:v>
                </c:pt>
                <c:pt idx="15" formatCode="General">
                  <c:v>18.8498177747065</c:v>
                </c:pt>
                <c:pt idx="16" formatCode="General">
                  <c:v>18.36465854767451</c:v>
                </c:pt>
                <c:pt idx="17" formatCode="General">
                  <c:v>17.75171682176581</c:v>
                </c:pt>
                <c:pt idx="18" formatCode="General">
                  <c:v>16.32135905245987</c:v>
                </c:pt>
                <c:pt idx="19" formatCode="General">
                  <c:v>14.16905669951344</c:v>
                </c:pt>
              </c:numCache>
            </c:numRef>
          </c:val>
          <c:extLst xmlns:c16r2="http://schemas.microsoft.com/office/drawing/2015/06/chart">
            <c:ext xmlns:c16="http://schemas.microsoft.com/office/drawing/2014/chart" uri="{C3380CC4-5D6E-409C-BE32-E72D297353CC}">
              <c16:uniqueId val="{00000000-F5A0-4A4D-9F6E-8312BC79C8DE}"/>
            </c:ext>
          </c:extLst>
        </c:ser>
        <c:dLbls>
          <c:showLegendKey val="0"/>
          <c:showVal val="0"/>
          <c:showCatName val="0"/>
          <c:showSerName val="0"/>
          <c:showPercent val="0"/>
          <c:showBubbleSize val="0"/>
        </c:dLbls>
        <c:gapWidth val="219"/>
        <c:overlap val="-27"/>
        <c:axId val="2146748760"/>
        <c:axId val="2146903416"/>
      </c:barChart>
      <c:catAx>
        <c:axId val="214674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6903416"/>
        <c:crosses val="autoZero"/>
        <c:auto val="1"/>
        <c:lblAlgn val="ctr"/>
        <c:lblOffset val="100"/>
        <c:noMultiLvlLbl val="0"/>
      </c:catAx>
      <c:valAx>
        <c:axId val="2146903416"/>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15Mbps (% HH)</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6748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Largest addressable</a:t>
            </a:r>
            <a:r>
              <a:rPr lang="en-US" sz="1200" baseline="0" dirty="0"/>
              <a:t> HH base for SD OTT</a:t>
            </a:r>
            <a:endParaRPr lang="en-US" sz="12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Sheet1!$A$2:$A$21</c:f>
              <c:strCache>
                <c:ptCount val="20"/>
                <c:pt idx="0">
                  <c:v>USA</c:v>
                </c:pt>
                <c:pt idx="1">
                  <c:v>China</c:v>
                </c:pt>
                <c:pt idx="2">
                  <c:v>Japan</c:v>
                </c:pt>
                <c:pt idx="3">
                  <c:v>Germany</c:v>
                </c:pt>
                <c:pt idx="4">
                  <c:v>Russia</c:v>
                </c:pt>
                <c:pt idx="5">
                  <c:v>UK</c:v>
                </c:pt>
                <c:pt idx="6">
                  <c:v>France</c:v>
                </c:pt>
                <c:pt idx="7">
                  <c:v>South Korea</c:v>
                </c:pt>
                <c:pt idx="8">
                  <c:v>Spain</c:v>
                </c:pt>
                <c:pt idx="9">
                  <c:v>Canada</c:v>
                </c:pt>
                <c:pt idx="10">
                  <c:v>Italy</c:v>
                </c:pt>
                <c:pt idx="11">
                  <c:v>Mexico</c:v>
                </c:pt>
                <c:pt idx="12">
                  <c:v>Poland</c:v>
                </c:pt>
                <c:pt idx="13">
                  <c:v>Brazil</c:v>
                </c:pt>
                <c:pt idx="14">
                  <c:v>Turkey</c:v>
                </c:pt>
                <c:pt idx="15">
                  <c:v>Taiwan</c:v>
                </c:pt>
                <c:pt idx="16">
                  <c:v>Thailand</c:v>
                </c:pt>
                <c:pt idx="17">
                  <c:v>Netherlands</c:v>
                </c:pt>
                <c:pt idx="18">
                  <c:v>Australia</c:v>
                </c:pt>
                <c:pt idx="19">
                  <c:v>Romania</c:v>
                </c:pt>
              </c:strCache>
            </c:strRef>
          </c:cat>
          <c:val>
            <c:numRef>
              <c:f>Sheet1!$B$2:$B$21</c:f>
              <c:numCache>
                <c:formatCode>0.0</c:formatCode>
                <c:ptCount val="20"/>
                <c:pt idx="0">
                  <c:v>81.63838758894799</c:v>
                </c:pt>
                <c:pt idx="1">
                  <c:v>71.77490359779828</c:v>
                </c:pt>
                <c:pt idx="2">
                  <c:v>29.81445762011195</c:v>
                </c:pt>
                <c:pt idx="3">
                  <c:v>25.00509825557727</c:v>
                </c:pt>
                <c:pt idx="4">
                  <c:v>24.20157564236304</c:v>
                </c:pt>
                <c:pt idx="5">
                  <c:v>21.38580667742601</c:v>
                </c:pt>
                <c:pt idx="6">
                  <c:v>20.0388095141439</c:v>
                </c:pt>
                <c:pt idx="7">
                  <c:v>18.01740173262719</c:v>
                </c:pt>
                <c:pt idx="8">
                  <c:v>11.29894706475668</c:v>
                </c:pt>
                <c:pt idx="9">
                  <c:v>11.18343542067105</c:v>
                </c:pt>
                <c:pt idx="10">
                  <c:v>10.50723491621004</c:v>
                </c:pt>
                <c:pt idx="11">
                  <c:v>9.824423490870218</c:v>
                </c:pt>
                <c:pt idx="12">
                  <c:v>8.76349285588965</c:v>
                </c:pt>
                <c:pt idx="13">
                  <c:v>8.36785022396893</c:v>
                </c:pt>
                <c:pt idx="14">
                  <c:v>7.136648069800262</c:v>
                </c:pt>
                <c:pt idx="15">
                  <c:v>6.739440497711165</c:v>
                </c:pt>
                <c:pt idx="16">
                  <c:v>5.876192750904526</c:v>
                </c:pt>
                <c:pt idx="17">
                  <c:v>5.537745582301173</c:v>
                </c:pt>
                <c:pt idx="18">
                  <c:v>4.557451195955363</c:v>
                </c:pt>
                <c:pt idx="19">
                  <c:v>4.307485484143481</c:v>
                </c:pt>
              </c:numCache>
            </c:numRef>
          </c:val>
          <c:extLst xmlns:c16r2="http://schemas.microsoft.com/office/drawing/2015/06/chart">
            <c:ext xmlns:c16="http://schemas.microsoft.com/office/drawing/2014/chart" uri="{C3380CC4-5D6E-409C-BE32-E72D297353CC}">
              <c16:uniqueId val="{00000000-127A-49E6-9D6A-7A9FCC726660}"/>
            </c:ext>
          </c:extLst>
        </c:ser>
        <c:dLbls>
          <c:showLegendKey val="0"/>
          <c:showVal val="0"/>
          <c:showCatName val="0"/>
          <c:showSerName val="0"/>
          <c:showPercent val="0"/>
          <c:showBubbleSize val="0"/>
        </c:dLbls>
        <c:gapWidth val="219"/>
        <c:overlap val="-27"/>
        <c:axId val="2142896072"/>
        <c:axId val="2132019832"/>
      </c:barChart>
      <c:catAx>
        <c:axId val="2142896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32019832"/>
        <c:crosses val="autoZero"/>
        <c:auto val="1"/>
        <c:lblAlgn val="ctr"/>
        <c:lblOffset val="100"/>
        <c:noMultiLvlLbl val="0"/>
      </c:catAx>
      <c:valAx>
        <c:axId val="2132019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4Mbps (m HH)</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2896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Largest addressable HH base for HD OTT</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10Mbps</c:v>
                </c:pt>
              </c:strCache>
            </c:strRef>
          </c:tx>
          <c:spPr>
            <a:solidFill>
              <a:schemeClr val="accent1"/>
            </a:solidFill>
            <a:ln>
              <a:noFill/>
            </a:ln>
            <a:effectLst/>
          </c:spPr>
          <c:invertIfNegative val="0"/>
          <c:cat>
            <c:strRef>
              <c:f>Sheet1!$A$2:$A$21</c:f>
              <c:strCache>
                <c:ptCount val="20"/>
                <c:pt idx="0">
                  <c:v>USA</c:v>
                </c:pt>
                <c:pt idx="1">
                  <c:v>Japan</c:v>
                </c:pt>
                <c:pt idx="2">
                  <c:v>South Korea</c:v>
                </c:pt>
                <c:pt idx="3">
                  <c:v>UK</c:v>
                </c:pt>
                <c:pt idx="4">
                  <c:v>Germany</c:v>
                </c:pt>
                <c:pt idx="5">
                  <c:v>Russia</c:v>
                </c:pt>
                <c:pt idx="6">
                  <c:v>France</c:v>
                </c:pt>
                <c:pt idx="7">
                  <c:v>Canada</c:v>
                </c:pt>
                <c:pt idx="8">
                  <c:v>Spain</c:v>
                </c:pt>
                <c:pt idx="9">
                  <c:v>Netherlands</c:v>
                </c:pt>
                <c:pt idx="10">
                  <c:v>China</c:v>
                </c:pt>
                <c:pt idx="11">
                  <c:v>Poland</c:v>
                </c:pt>
                <c:pt idx="12">
                  <c:v>Romania</c:v>
                </c:pt>
                <c:pt idx="13">
                  <c:v>Switzerland</c:v>
                </c:pt>
                <c:pt idx="14">
                  <c:v>Belgium</c:v>
                </c:pt>
                <c:pt idx="15">
                  <c:v>Taiwan</c:v>
                </c:pt>
                <c:pt idx="16">
                  <c:v>Sweden</c:v>
                </c:pt>
                <c:pt idx="17">
                  <c:v>Ukraine</c:v>
                </c:pt>
                <c:pt idx="18">
                  <c:v>Hong Kong</c:v>
                </c:pt>
                <c:pt idx="19">
                  <c:v>Italy</c:v>
                </c:pt>
              </c:strCache>
            </c:strRef>
          </c:cat>
          <c:val>
            <c:numRef>
              <c:f>Sheet1!$B$2:$B$21</c:f>
              <c:numCache>
                <c:formatCode>0.0</c:formatCode>
                <c:ptCount val="20"/>
                <c:pt idx="0">
                  <c:v>47.15757792405071</c:v>
                </c:pt>
                <c:pt idx="1">
                  <c:v>18.00806505864382</c:v>
                </c:pt>
                <c:pt idx="2">
                  <c:v>12.73481274295639</c:v>
                </c:pt>
                <c:pt idx="3">
                  <c:v>11.25697851483777</c:v>
                </c:pt>
                <c:pt idx="4">
                  <c:v>10.70826825411059</c:v>
                </c:pt>
                <c:pt idx="5">
                  <c:v>10.48734944502399</c:v>
                </c:pt>
                <c:pt idx="6">
                  <c:v>5.575313937402939</c:v>
                </c:pt>
                <c:pt idx="7">
                  <c:v>5.55969183570588</c:v>
                </c:pt>
                <c:pt idx="8">
                  <c:v>4.559693430866306</c:v>
                </c:pt>
                <c:pt idx="9">
                  <c:v>3.474206702159473</c:v>
                </c:pt>
                <c:pt idx="10">
                  <c:v>3.469481744908679</c:v>
                </c:pt>
                <c:pt idx="11">
                  <c:v>3.378217200683084</c:v>
                </c:pt>
                <c:pt idx="12">
                  <c:v>2.629542899605199</c:v>
                </c:pt>
                <c:pt idx="13">
                  <c:v>2.273302229126067</c:v>
                </c:pt>
                <c:pt idx="14">
                  <c:v>2.21506020716267</c:v>
                </c:pt>
                <c:pt idx="15">
                  <c:v>2.188031021315729</c:v>
                </c:pt>
                <c:pt idx="16">
                  <c:v>1.825705381882819</c:v>
                </c:pt>
                <c:pt idx="17">
                  <c:v>1.563305922450162</c:v>
                </c:pt>
                <c:pt idx="18">
                  <c:v>1.428042185021429</c:v>
                </c:pt>
                <c:pt idx="19">
                  <c:v>1.363421173894673</c:v>
                </c:pt>
              </c:numCache>
            </c:numRef>
          </c:val>
          <c:extLst xmlns:c16r2="http://schemas.microsoft.com/office/drawing/2015/06/chart">
            <c:ext xmlns:c16="http://schemas.microsoft.com/office/drawing/2014/chart" uri="{C3380CC4-5D6E-409C-BE32-E72D297353CC}">
              <c16:uniqueId val="{00000000-7AC4-4B73-9823-7380BCBE5453}"/>
            </c:ext>
          </c:extLst>
        </c:ser>
        <c:dLbls>
          <c:showLegendKey val="0"/>
          <c:showVal val="0"/>
          <c:showCatName val="0"/>
          <c:showSerName val="0"/>
          <c:showPercent val="0"/>
          <c:showBubbleSize val="0"/>
        </c:dLbls>
        <c:gapWidth val="219"/>
        <c:overlap val="-27"/>
        <c:axId val="2146888056"/>
        <c:axId val="2146834680"/>
      </c:barChart>
      <c:catAx>
        <c:axId val="214688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6834680"/>
        <c:crosses val="autoZero"/>
        <c:auto val="1"/>
        <c:lblAlgn val="ctr"/>
        <c:lblOffset val="100"/>
        <c:noMultiLvlLbl val="0"/>
      </c:catAx>
      <c:valAx>
        <c:axId val="2146834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a:t>10Mbps (m HH)</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688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Largest addressable HH base UHD OTT</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15Mbps</c:v>
                </c:pt>
              </c:strCache>
            </c:strRef>
          </c:tx>
          <c:spPr>
            <a:solidFill>
              <a:schemeClr val="accent1"/>
            </a:solidFill>
            <a:ln>
              <a:noFill/>
            </a:ln>
            <a:effectLst/>
          </c:spPr>
          <c:invertIfNegative val="0"/>
          <c:cat>
            <c:strRef>
              <c:f>Sheet1!$A$2:$A$21</c:f>
              <c:strCache>
                <c:ptCount val="20"/>
                <c:pt idx="0">
                  <c:v>USA</c:v>
                </c:pt>
                <c:pt idx="1">
                  <c:v>Japan</c:v>
                </c:pt>
                <c:pt idx="2">
                  <c:v>South Korea</c:v>
                </c:pt>
                <c:pt idx="3">
                  <c:v>UK</c:v>
                </c:pt>
                <c:pt idx="4">
                  <c:v>Germany</c:v>
                </c:pt>
                <c:pt idx="5">
                  <c:v>Russia</c:v>
                </c:pt>
                <c:pt idx="6">
                  <c:v>Canada</c:v>
                </c:pt>
                <c:pt idx="7">
                  <c:v>France</c:v>
                </c:pt>
                <c:pt idx="8">
                  <c:v>Spain</c:v>
                </c:pt>
                <c:pt idx="9">
                  <c:v>Netherlands</c:v>
                </c:pt>
                <c:pt idx="10">
                  <c:v>Poland</c:v>
                </c:pt>
                <c:pt idx="11">
                  <c:v>Switzerland</c:v>
                </c:pt>
                <c:pt idx="12">
                  <c:v>Sweden</c:v>
                </c:pt>
                <c:pt idx="13">
                  <c:v>Romania</c:v>
                </c:pt>
                <c:pt idx="14">
                  <c:v>Belgium</c:v>
                </c:pt>
                <c:pt idx="15">
                  <c:v>Taiwan</c:v>
                </c:pt>
                <c:pt idx="16">
                  <c:v>Hong Kong</c:v>
                </c:pt>
                <c:pt idx="17">
                  <c:v>Norway</c:v>
                </c:pt>
                <c:pt idx="18">
                  <c:v>Ukraine</c:v>
                </c:pt>
                <c:pt idx="19">
                  <c:v>Denmark</c:v>
                </c:pt>
              </c:strCache>
            </c:strRef>
          </c:cat>
          <c:val>
            <c:numRef>
              <c:f>Sheet1!$B$2:$B$21</c:f>
              <c:numCache>
                <c:formatCode>0.0</c:formatCode>
                <c:ptCount val="20"/>
                <c:pt idx="0">
                  <c:v>24.64363749579424</c:v>
                </c:pt>
                <c:pt idx="1">
                  <c:v>10.51299562355449</c:v>
                </c:pt>
                <c:pt idx="2">
                  <c:v>8.452142383473274</c:v>
                </c:pt>
                <c:pt idx="3">
                  <c:v>6.867002144127618</c:v>
                </c:pt>
                <c:pt idx="4">
                  <c:v>5.339779880065871</c:v>
                </c:pt>
                <c:pt idx="5">
                  <c:v>4.283957067728631</c:v>
                </c:pt>
                <c:pt idx="6">
                  <c:v>2.651742419334371</c:v>
                </c:pt>
                <c:pt idx="7">
                  <c:v>2.343247886734568</c:v>
                </c:pt>
                <c:pt idx="8">
                  <c:v>2.326647087890723</c:v>
                </c:pt>
                <c:pt idx="9">
                  <c:v>1.958613174371784</c:v>
                </c:pt>
                <c:pt idx="10">
                  <c:v>1.689108600341542</c:v>
                </c:pt>
                <c:pt idx="11">
                  <c:v>1.356466288784314</c:v>
                </c:pt>
                <c:pt idx="12">
                  <c:v>1.257854883358687</c:v>
                </c:pt>
                <c:pt idx="13">
                  <c:v>1.250412008203871</c:v>
                </c:pt>
                <c:pt idx="14">
                  <c:v>1.075886386336154</c:v>
                </c:pt>
                <c:pt idx="15">
                  <c:v>0.983470389371878</c:v>
                </c:pt>
                <c:pt idx="16">
                  <c:v>0.856825311012858</c:v>
                </c:pt>
                <c:pt idx="17">
                  <c:v>0.788895131941581</c:v>
                </c:pt>
                <c:pt idx="18">
                  <c:v>0.718953525832694</c:v>
                </c:pt>
                <c:pt idx="19">
                  <c:v>0.688352513937737</c:v>
                </c:pt>
              </c:numCache>
            </c:numRef>
          </c:val>
          <c:extLst xmlns:c16r2="http://schemas.microsoft.com/office/drawing/2015/06/chart">
            <c:ext xmlns:c16="http://schemas.microsoft.com/office/drawing/2014/chart" uri="{C3380CC4-5D6E-409C-BE32-E72D297353CC}">
              <c16:uniqueId val="{00000000-52D9-4EAA-B0BC-C05CEF8B0642}"/>
            </c:ext>
          </c:extLst>
        </c:ser>
        <c:dLbls>
          <c:showLegendKey val="0"/>
          <c:showVal val="0"/>
          <c:showCatName val="0"/>
          <c:showSerName val="0"/>
          <c:showPercent val="0"/>
          <c:showBubbleSize val="0"/>
        </c:dLbls>
        <c:gapWidth val="219"/>
        <c:overlap val="-27"/>
        <c:axId val="2146871480"/>
        <c:axId val="2130981944"/>
      </c:barChart>
      <c:catAx>
        <c:axId val="214687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30981944"/>
        <c:crosses val="autoZero"/>
        <c:auto val="1"/>
        <c:lblAlgn val="ctr"/>
        <c:lblOffset val="100"/>
        <c:noMultiLvlLbl val="0"/>
      </c:catAx>
      <c:valAx>
        <c:axId val="2130981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6871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Distribution of titles by # countries licensed</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All titles</c:v>
                </c:pt>
              </c:strCache>
            </c:strRef>
          </c:tx>
          <c:spPr>
            <a:solidFill>
              <a:schemeClr val="accent1"/>
            </a:solidFill>
            <a:ln>
              <a:noFill/>
            </a:ln>
            <a:effectLst/>
          </c:spPr>
          <c:invertIfNegative val="0"/>
          <c:cat>
            <c:numRef>
              <c:f>Sheet1!$A$2:$A$24</c:f>
              <c:numCache>
                <c:formatCode>General</c:formatCode>
                <c:ptCount val="2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numCache>
            </c:numRef>
          </c:cat>
          <c:val>
            <c:numRef>
              <c:f>Sheet1!$B$2:$B$24</c:f>
              <c:numCache>
                <c:formatCode>0%</c:formatCode>
                <c:ptCount val="23"/>
                <c:pt idx="0">
                  <c:v>0.17</c:v>
                </c:pt>
                <c:pt idx="1">
                  <c:v>0.23</c:v>
                </c:pt>
                <c:pt idx="2">
                  <c:v>0.17</c:v>
                </c:pt>
                <c:pt idx="3">
                  <c:v>0.08</c:v>
                </c:pt>
                <c:pt idx="4">
                  <c:v>0.08</c:v>
                </c:pt>
                <c:pt idx="5">
                  <c:v>0.04</c:v>
                </c:pt>
                <c:pt idx="6">
                  <c:v>0.04</c:v>
                </c:pt>
                <c:pt idx="7">
                  <c:v>0.03</c:v>
                </c:pt>
                <c:pt idx="8">
                  <c:v>0.03</c:v>
                </c:pt>
                <c:pt idx="9">
                  <c:v>0.02</c:v>
                </c:pt>
                <c:pt idx="10">
                  <c:v>0.02</c:v>
                </c:pt>
                <c:pt idx="11">
                  <c:v>0.02</c:v>
                </c:pt>
                <c:pt idx="12">
                  <c:v>0.01</c:v>
                </c:pt>
                <c:pt idx="13">
                  <c:v>0.01</c:v>
                </c:pt>
                <c:pt idx="14">
                  <c:v>0.01</c:v>
                </c:pt>
                <c:pt idx="15">
                  <c:v>0.01</c:v>
                </c:pt>
                <c:pt idx="16">
                  <c:v>0.01</c:v>
                </c:pt>
                <c:pt idx="17">
                  <c:v>0.0</c:v>
                </c:pt>
                <c:pt idx="18">
                  <c:v>0.01</c:v>
                </c:pt>
                <c:pt idx="19" formatCode="###0">
                  <c:v>0.0</c:v>
                </c:pt>
                <c:pt idx="20" formatCode="###0">
                  <c:v>0.0</c:v>
                </c:pt>
                <c:pt idx="21" formatCode="###0">
                  <c:v>0.01</c:v>
                </c:pt>
                <c:pt idx="22" formatCode="###0">
                  <c:v>0.0</c:v>
                </c:pt>
              </c:numCache>
            </c:numRef>
          </c:val>
          <c:extLst xmlns:c16r2="http://schemas.microsoft.com/office/drawing/2015/06/chart">
            <c:ext xmlns:c16="http://schemas.microsoft.com/office/drawing/2014/chart" uri="{C3380CC4-5D6E-409C-BE32-E72D297353CC}">
              <c16:uniqueId val="{00000000-54FF-46AE-9669-49ABE7EFAF53}"/>
            </c:ext>
          </c:extLst>
        </c:ser>
        <c:ser>
          <c:idx val="1"/>
          <c:order val="1"/>
          <c:tx>
            <c:strRef>
              <c:f>Sheet1!$C$1</c:f>
              <c:strCache>
                <c:ptCount val="1"/>
                <c:pt idx="0">
                  <c:v>Originals</c:v>
                </c:pt>
              </c:strCache>
            </c:strRef>
          </c:tx>
          <c:spPr>
            <a:solidFill>
              <a:schemeClr val="accent2"/>
            </a:solidFill>
            <a:ln>
              <a:noFill/>
            </a:ln>
            <a:effectLst/>
          </c:spPr>
          <c:invertIfNegative val="0"/>
          <c:cat>
            <c:numRef>
              <c:f>Sheet1!$A$2:$A$24</c:f>
              <c:numCache>
                <c:formatCode>General</c:formatCode>
                <c:ptCount val="2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numCache>
            </c:numRef>
          </c:cat>
          <c:val>
            <c:numRef>
              <c:f>Sheet1!$C$2:$C$24</c:f>
              <c:numCache>
                <c:formatCode>0%</c:formatCode>
                <c:ptCount val="23"/>
                <c:pt idx="0">
                  <c:v>0.01</c:v>
                </c:pt>
                <c:pt idx="1">
                  <c:v>0.02</c:v>
                </c:pt>
                <c:pt idx="2">
                  <c:v>0.0</c:v>
                </c:pt>
                <c:pt idx="3">
                  <c:v>0.0</c:v>
                </c:pt>
                <c:pt idx="4">
                  <c:v>0.01</c:v>
                </c:pt>
                <c:pt idx="5">
                  <c:v>0.02</c:v>
                </c:pt>
                <c:pt idx="6">
                  <c:v>0.03</c:v>
                </c:pt>
                <c:pt idx="7">
                  <c:v>0.02</c:v>
                </c:pt>
                <c:pt idx="8">
                  <c:v>0.0</c:v>
                </c:pt>
                <c:pt idx="9">
                  <c:v>0.02</c:v>
                </c:pt>
                <c:pt idx="10">
                  <c:v>0.01</c:v>
                </c:pt>
                <c:pt idx="11">
                  <c:v>0.03</c:v>
                </c:pt>
                <c:pt idx="12">
                  <c:v>0.03</c:v>
                </c:pt>
                <c:pt idx="13">
                  <c:v>0.03</c:v>
                </c:pt>
                <c:pt idx="14">
                  <c:v>0.03</c:v>
                </c:pt>
                <c:pt idx="15">
                  <c:v>0.01</c:v>
                </c:pt>
                <c:pt idx="16">
                  <c:v>0.11</c:v>
                </c:pt>
                <c:pt idx="17">
                  <c:v>0.03</c:v>
                </c:pt>
                <c:pt idx="18">
                  <c:v>0.08</c:v>
                </c:pt>
                <c:pt idx="19">
                  <c:v>0.03</c:v>
                </c:pt>
                <c:pt idx="20">
                  <c:v>0.09</c:v>
                </c:pt>
                <c:pt idx="21">
                  <c:v>0.41</c:v>
                </c:pt>
                <c:pt idx="22">
                  <c:v>0.03</c:v>
                </c:pt>
              </c:numCache>
            </c:numRef>
          </c:val>
          <c:extLst xmlns:c16r2="http://schemas.microsoft.com/office/drawing/2015/06/chart">
            <c:ext xmlns:c16="http://schemas.microsoft.com/office/drawing/2014/chart" uri="{C3380CC4-5D6E-409C-BE32-E72D297353CC}">
              <c16:uniqueId val="{00000001-54FF-46AE-9669-49ABE7EFAF53}"/>
            </c:ext>
          </c:extLst>
        </c:ser>
        <c:dLbls>
          <c:showLegendKey val="0"/>
          <c:showVal val="0"/>
          <c:showCatName val="0"/>
          <c:showSerName val="0"/>
          <c:showPercent val="0"/>
          <c:showBubbleSize val="0"/>
        </c:dLbls>
        <c:gapWidth val="219"/>
        <c:overlap val="-27"/>
        <c:axId val="2092632520"/>
        <c:axId val="2092639048"/>
      </c:barChart>
      <c:catAx>
        <c:axId val="209263252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 countries in which licensed</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092639048"/>
        <c:crosses val="autoZero"/>
        <c:auto val="1"/>
        <c:lblAlgn val="ctr"/>
        <c:lblOffset val="100"/>
        <c:noMultiLvlLbl val="0"/>
      </c:catAx>
      <c:valAx>
        <c:axId val="2092639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 titles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092632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dirty="0"/>
              <a:t>Viewing in the Content Connoisseur home</a:t>
            </a:r>
          </a:p>
        </c:rich>
      </c:tx>
      <c:overlay val="0"/>
      <c:spPr>
        <a:noFill/>
        <a:ln>
          <a:noFill/>
        </a:ln>
        <a:effectLst/>
      </c:spPr>
    </c:title>
    <c:autoTitleDeleted val="0"/>
    <c:plotArea>
      <c:layout/>
      <c:barChart>
        <c:barDir val="col"/>
        <c:grouping val="stacked"/>
        <c:varyColors val="0"/>
        <c:ser>
          <c:idx val="0"/>
          <c:order val="0"/>
          <c:tx>
            <c:strRef>
              <c:f>Sheet1!$A$2</c:f>
              <c:strCache>
                <c:ptCount val="1"/>
                <c:pt idx="0">
                  <c:v>Linear</c:v>
                </c:pt>
              </c:strCache>
            </c:strRef>
          </c:tx>
          <c:spPr>
            <a:solidFill>
              <a:schemeClr val="accent1"/>
            </a:solidFill>
            <a:ln>
              <a:noFill/>
            </a:ln>
            <a:effectLst/>
          </c:spPr>
          <c:invertIfNegative val="0"/>
          <c:cat>
            <c:strRef>
              <c:f>Sheet1!$B$1:$C$1</c:f>
              <c:strCache>
                <c:ptCount val="2"/>
                <c:pt idx="0">
                  <c:v>CONTENT CONNOISSEURS</c:v>
                </c:pt>
                <c:pt idx="1">
                  <c:v>AVERAGE</c:v>
                </c:pt>
              </c:strCache>
            </c:strRef>
          </c:cat>
          <c:val>
            <c:numRef>
              <c:f>Sheet1!$B$2:$C$2</c:f>
              <c:numCache>
                <c:formatCode>h:mm</c:formatCode>
                <c:ptCount val="2"/>
                <c:pt idx="0">
                  <c:v>0.0270833333333333</c:v>
                </c:pt>
                <c:pt idx="1">
                  <c:v>0.0506944444444445</c:v>
                </c:pt>
              </c:numCache>
            </c:numRef>
          </c:val>
          <c:extLst xmlns:c16r2="http://schemas.microsoft.com/office/drawing/2015/06/chart">
            <c:ext xmlns:c16="http://schemas.microsoft.com/office/drawing/2014/chart" uri="{C3380CC4-5D6E-409C-BE32-E72D297353CC}">
              <c16:uniqueId val="{00000000-04A7-4057-A357-34F169A8152D}"/>
            </c:ext>
          </c:extLst>
        </c:ser>
        <c:ser>
          <c:idx val="1"/>
          <c:order val="1"/>
          <c:tx>
            <c:strRef>
              <c:f>Sheet1!$A$3</c:f>
              <c:strCache>
                <c:ptCount val="1"/>
                <c:pt idx="0">
                  <c:v>Vod (from pay TV)</c:v>
                </c:pt>
              </c:strCache>
            </c:strRef>
          </c:tx>
          <c:spPr>
            <a:solidFill>
              <a:schemeClr val="accent2"/>
            </a:solidFill>
            <a:ln>
              <a:noFill/>
            </a:ln>
            <a:effectLst/>
          </c:spPr>
          <c:invertIfNegative val="0"/>
          <c:cat>
            <c:strRef>
              <c:f>Sheet1!$B$1:$C$1</c:f>
              <c:strCache>
                <c:ptCount val="2"/>
                <c:pt idx="0">
                  <c:v>CONTENT CONNOISSEURS</c:v>
                </c:pt>
                <c:pt idx="1">
                  <c:v>AVERAGE</c:v>
                </c:pt>
              </c:strCache>
            </c:strRef>
          </c:cat>
          <c:val>
            <c:numRef>
              <c:f>Sheet1!$B$3:$C$3</c:f>
              <c:numCache>
                <c:formatCode>h:mm</c:formatCode>
                <c:ptCount val="2"/>
                <c:pt idx="0">
                  <c:v>0.0194444444444444</c:v>
                </c:pt>
                <c:pt idx="1">
                  <c:v>0.0118055555555556</c:v>
                </c:pt>
              </c:numCache>
            </c:numRef>
          </c:val>
          <c:extLst xmlns:c16r2="http://schemas.microsoft.com/office/drawing/2015/06/chart">
            <c:ext xmlns:c16="http://schemas.microsoft.com/office/drawing/2014/chart" uri="{C3380CC4-5D6E-409C-BE32-E72D297353CC}">
              <c16:uniqueId val="{00000001-04A7-4057-A357-34F169A8152D}"/>
            </c:ext>
          </c:extLst>
        </c:ser>
        <c:ser>
          <c:idx val="2"/>
          <c:order val="2"/>
          <c:tx>
            <c:strRef>
              <c:f>Sheet1!$A$4</c:f>
              <c:strCache>
                <c:ptCount val="1"/>
                <c:pt idx="0">
                  <c:v>Vod (other sources)</c:v>
                </c:pt>
              </c:strCache>
            </c:strRef>
          </c:tx>
          <c:spPr>
            <a:solidFill>
              <a:schemeClr val="accent3"/>
            </a:solidFill>
            <a:ln>
              <a:noFill/>
            </a:ln>
            <a:effectLst/>
          </c:spPr>
          <c:invertIfNegative val="0"/>
          <c:cat>
            <c:strRef>
              <c:f>Sheet1!$B$1:$C$1</c:f>
              <c:strCache>
                <c:ptCount val="2"/>
                <c:pt idx="0">
                  <c:v>CONTENT CONNOISSEURS</c:v>
                </c:pt>
                <c:pt idx="1">
                  <c:v>AVERAGE</c:v>
                </c:pt>
              </c:strCache>
            </c:strRef>
          </c:cat>
          <c:val>
            <c:numRef>
              <c:f>Sheet1!$B$4:$C$4</c:f>
              <c:numCache>
                <c:formatCode>h:mm</c:formatCode>
                <c:ptCount val="2"/>
                <c:pt idx="0">
                  <c:v>0.0131944444444444</c:v>
                </c:pt>
                <c:pt idx="1">
                  <c:v>0.00694444444444444</c:v>
                </c:pt>
              </c:numCache>
            </c:numRef>
          </c:val>
          <c:extLst xmlns:c16r2="http://schemas.microsoft.com/office/drawing/2015/06/chart">
            <c:ext xmlns:c16="http://schemas.microsoft.com/office/drawing/2014/chart" uri="{C3380CC4-5D6E-409C-BE32-E72D297353CC}">
              <c16:uniqueId val="{00000003-04A7-4057-A357-34F169A8152D}"/>
            </c:ext>
          </c:extLst>
        </c:ser>
        <c:ser>
          <c:idx val="3"/>
          <c:order val="3"/>
          <c:tx>
            <c:strRef>
              <c:f>Sheet1!$A$5</c:f>
              <c:strCache>
                <c:ptCount val="1"/>
                <c:pt idx="0">
                  <c:v>DVR</c:v>
                </c:pt>
              </c:strCache>
            </c:strRef>
          </c:tx>
          <c:spPr>
            <a:solidFill>
              <a:schemeClr val="accent4"/>
            </a:solidFill>
            <a:ln>
              <a:noFill/>
            </a:ln>
            <a:effectLst/>
          </c:spPr>
          <c:invertIfNegative val="0"/>
          <c:cat>
            <c:strRef>
              <c:f>Sheet1!$B$1:$C$1</c:f>
              <c:strCache>
                <c:ptCount val="2"/>
                <c:pt idx="0">
                  <c:v>CONTENT CONNOISSEURS</c:v>
                </c:pt>
                <c:pt idx="1">
                  <c:v>AVERAGE</c:v>
                </c:pt>
              </c:strCache>
            </c:strRef>
          </c:cat>
          <c:val>
            <c:numRef>
              <c:f>Sheet1!$B$5:$C$5</c:f>
              <c:numCache>
                <c:formatCode>h:mm</c:formatCode>
                <c:ptCount val="2"/>
                <c:pt idx="0">
                  <c:v>0.0118055555555556</c:v>
                </c:pt>
                <c:pt idx="1">
                  <c:v>0.0118055555555556</c:v>
                </c:pt>
              </c:numCache>
            </c:numRef>
          </c:val>
          <c:extLst xmlns:c16r2="http://schemas.microsoft.com/office/drawing/2015/06/chart">
            <c:ext xmlns:c16="http://schemas.microsoft.com/office/drawing/2014/chart" uri="{C3380CC4-5D6E-409C-BE32-E72D297353CC}">
              <c16:uniqueId val="{00000004-04A7-4057-A357-34F169A8152D}"/>
            </c:ext>
          </c:extLst>
        </c:ser>
        <c:ser>
          <c:idx val="4"/>
          <c:order val="4"/>
          <c:tx>
            <c:strRef>
              <c:f>Sheet1!$A$6</c:f>
              <c:strCache>
                <c:ptCount val="1"/>
                <c:pt idx="0">
                  <c:v>Catch-up</c:v>
                </c:pt>
              </c:strCache>
            </c:strRef>
          </c:tx>
          <c:spPr>
            <a:solidFill>
              <a:schemeClr val="accent5"/>
            </a:solidFill>
            <a:ln>
              <a:noFill/>
            </a:ln>
            <a:effectLst/>
          </c:spPr>
          <c:invertIfNegative val="0"/>
          <c:cat>
            <c:strRef>
              <c:f>Sheet1!$B$1:$C$1</c:f>
              <c:strCache>
                <c:ptCount val="2"/>
                <c:pt idx="0">
                  <c:v>CONTENT CONNOISSEURS</c:v>
                </c:pt>
                <c:pt idx="1">
                  <c:v>AVERAGE</c:v>
                </c:pt>
              </c:strCache>
            </c:strRef>
          </c:cat>
          <c:val>
            <c:numRef>
              <c:f>Sheet1!$B$6:$C$6</c:f>
              <c:numCache>
                <c:formatCode>h:mm</c:formatCode>
                <c:ptCount val="2"/>
                <c:pt idx="0">
                  <c:v>0.0111111111111111</c:v>
                </c:pt>
                <c:pt idx="1">
                  <c:v>0.00625</c:v>
                </c:pt>
              </c:numCache>
            </c:numRef>
          </c:val>
          <c:extLst xmlns:c16r2="http://schemas.microsoft.com/office/drawing/2015/06/chart">
            <c:ext xmlns:c16="http://schemas.microsoft.com/office/drawing/2014/chart" uri="{C3380CC4-5D6E-409C-BE32-E72D297353CC}">
              <c16:uniqueId val="{00000005-04A7-4057-A357-34F169A8152D}"/>
            </c:ext>
          </c:extLst>
        </c:ser>
        <c:dLbls>
          <c:showLegendKey val="0"/>
          <c:showVal val="0"/>
          <c:showCatName val="0"/>
          <c:showSerName val="0"/>
          <c:showPercent val="0"/>
          <c:showBubbleSize val="0"/>
        </c:dLbls>
        <c:gapWidth val="150"/>
        <c:overlap val="100"/>
        <c:axId val="2131988632"/>
        <c:axId val="2143071320"/>
      </c:barChart>
      <c:catAx>
        <c:axId val="213198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2143071320"/>
        <c:crosses val="autoZero"/>
        <c:auto val="1"/>
        <c:lblAlgn val="ctr"/>
        <c:lblOffset val="100"/>
        <c:noMultiLvlLbl val="0"/>
      </c:catAx>
      <c:valAx>
        <c:axId val="2143071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err="1"/>
                  <a:t>Hrs:ms</a:t>
                </a:r>
                <a:endParaRPr lang="en-GB" dirty="0"/>
              </a:p>
            </c:rich>
          </c:tx>
          <c:overlay val="0"/>
          <c:spPr>
            <a:noFill/>
            <a:ln>
              <a:noFill/>
            </a:ln>
            <a:effectLst/>
          </c:spPr>
        </c:title>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31988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Video</a:t>
            </a:r>
            <a:r>
              <a:rPr lang="en-GB" sz="1200" baseline="0" dirty="0"/>
              <a:t> App Installations</a:t>
            </a:r>
            <a:endParaRPr lang="en-GB" sz="1200" dirty="0"/>
          </a:p>
        </c:rich>
      </c:tx>
      <c:overlay val="0"/>
      <c:spPr>
        <a:noFill/>
        <a:ln>
          <a:noFill/>
        </a:ln>
        <a:effectLst/>
      </c:spPr>
    </c:title>
    <c:autoTitleDeleted val="0"/>
    <c:plotArea>
      <c:layout/>
      <c:barChart>
        <c:barDir val="bar"/>
        <c:grouping val="clustered"/>
        <c:varyColors val="0"/>
        <c:ser>
          <c:idx val="0"/>
          <c:order val="0"/>
          <c:tx>
            <c:strRef>
              <c:f>Sheet1!$B$1</c:f>
              <c:strCache>
                <c:ptCount val="1"/>
                <c:pt idx="0">
                  <c:v>Content Connoisseurs</c:v>
                </c:pt>
              </c:strCache>
            </c:strRef>
          </c:tx>
          <c:spPr>
            <a:solidFill>
              <a:schemeClr val="accent1"/>
            </a:solidFill>
            <a:ln>
              <a:noFill/>
            </a:ln>
            <a:effectLst/>
          </c:spPr>
          <c:invertIfNegative val="0"/>
          <c:cat>
            <c:strRef>
              <c:f>Sheet1!$A$2:$A$6</c:f>
              <c:strCache>
                <c:ptCount val="5"/>
                <c:pt idx="0">
                  <c:v>Free VoD</c:v>
                </c:pt>
                <c:pt idx="1">
                  <c:v>Catch-up</c:v>
                </c:pt>
                <c:pt idx="2">
                  <c:v>SVoD</c:v>
                </c:pt>
                <c:pt idx="3">
                  <c:v>Multiscreen</c:v>
                </c:pt>
                <c:pt idx="4">
                  <c:v>TVoD</c:v>
                </c:pt>
              </c:strCache>
            </c:strRef>
          </c:cat>
          <c:val>
            <c:numRef>
              <c:f>Sheet1!$B$2:$B$6</c:f>
              <c:numCache>
                <c:formatCode>0%</c:formatCode>
                <c:ptCount val="5"/>
                <c:pt idx="0">
                  <c:v>0.85458452722063</c:v>
                </c:pt>
                <c:pt idx="1">
                  <c:v>0.600286532951289</c:v>
                </c:pt>
                <c:pt idx="2">
                  <c:v>0.576647564469914</c:v>
                </c:pt>
                <c:pt idx="3">
                  <c:v>0.459169054441261</c:v>
                </c:pt>
                <c:pt idx="4">
                  <c:v>0.126074498567335</c:v>
                </c:pt>
              </c:numCache>
            </c:numRef>
          </c:val>
          <c:extLst xmlns:c16r2="http://schemas.microsoft.com/office/drawing/2015/06/chart">
            <c:ext xmlns:c16="http://schemas.microsoft.com/office/drawing/2014/chart" uri="{C3380CC4-5D6E-409C-BE32-E72D297353CC}">
              <c16:uniqueId val="{00000000-36D0-4E30-921A-1D78C551C054}"/>
            </c:ext>
          </c:extLst>
        </c:ser>
        <c:ser>
          <c:idx val="1"/>
          <c:order val="1"/>
          <c:tx>
            <c:strRef>
              <c:f>Sheet1!$C$1</c:f>
              <c:strCache>
                <c:ptCount val="1"/>
                <c:pt idx="0">
                  <c:v>Average</c:v>
                </c:pt>
              </c:strCache>
            </c:strRef>
          </c:tx>
          <c:spPr>
            <a:solidFill>
              <a:schemeClr val="accent2"/>
            </a:solidFill>
            <a:ln>
              <a:noFill/>
            </a:ln>
            <a:effectLst/>
          </c:spPr>
          <c:invertIfNegative val="0"/>
          <c:cat>
            <c:strRef>
              <c:f>Sheet1!$A$2:$A$6</c:f>
              <c:strCache>
                <c:ptCount val="5"/>
                <c:pt idx="0">
                  <c:v>Free VoD</c:v>
                </c:pt>
                <c:pt idx="1">
                  <c:v>Catch-up</c:v>
                </c:pt>
                <c:pt idx="2">
                  <c:v>SVoD</c:v>
                </c:pt>
                <c:pt idx="3">
                  <c:v>Multiscreen</c:v>
                </c:pt>
                <c:pt idx="4">
                  <c:v>TVoD</c:v>
                </c:pt>
              </c:strCache>
            </c:strRef>
          </c:cat>
          <c:val>
            <c:numRef>
              <c:f>Sheet1!$C$2:$C$6</c:f>
              <c:numCache>
                <c:formatCode>0%</c:formatCode>
                <c:ptCount val="5"/>
                <c:pt idx="0">
                  <c:v>0.651552413157086</c:v>
                </c:pt>
                <c:pt idx="1">
                  <c:v>0.383338456809099</c:v>
                </c:pt>
                <c:pt idx="2">
                  <c:v>0.310021518598217</c:v>
                </c:pt>
                <c:pt idx="3">
                  <c:v>0.272363971718414</c:v>
                </c:pt>
                <c:pt idx="4">
                  <c:v>0.0433446049800184</c:v>
                </c:pt>
              </c:numCache>
            </c:numRef>
          </c:val>
          <c:extLst xmlns:c16r2="http://schemas.microsoft.com/office/drawing/2015/06/chart">
            <c:ext xmlns:c16="http://schemas.microsoft.com/office/drawing/2014/chart" uri="{C3380CC4-5D6E-409C-BE32-E72D297353CC}">
              <c16:uniqueId val="{00000001-36D0-4E30-921A-1D78C551C054}"/>
            </c:ext>
          </c:extLst>
        </c:ser>
        <c:dLbls>
          <c:showLegendKey val="0"/>
          <c:showVal val="0"/>
          <c:showCatName val="0"/>
          <c:showSerName val="0"/>
          <c:showPercent val="0"/>
          <c:showBubbleSize val="0"/>
        </c:dLbls>
        <c:gapWidth val="182"/>
        <c:axId val="2143040056"/>
        <c:axId val="2143043480"/>
      </c:barChart>
      <c:catAx>
        <c:axId val="2143040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2143043480"/>
        <c:crosses val="autoZero"/>
        <c:auto val="1"/>
        <c:lblAlgn val="ctr"/>
        <c:lblOffset val="100"/>
        <c:noMultiLvlLbl val="0"/>
      </c:catAx>
      <c:valAx>
        <c:axId val="21430434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4304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dirty="0"/>
              <a:t>Two key inflection points Globally…&amp; another on the way?</a:t>
            </a:r>
          </a:p>
        </c:rich>
      </c:tx>
      <c:layout/>
      <c:overlay val="0"/>
      <c:spPr>
        <a:noFill/>
        <a:ln>
          <a:noFill/>
        </a:ln>
        <a:effectLst/>
      </c:spPr>
    </c:title>
    <c:autoTitleDeleted val="0"/>
    <c:plotArea>
      <c:layout/>
      <c:lineChart>
        <c:grouping val="standard"/>
        <c:varyColors val="0"/>
        <c:ser>
          <c:idx val="0"/>
          <c:order val="0"/>
          <c:tx>
            <c:strRef>
              <c:f>Sheet1!$A$2</c:f>
              <c:strCache>
                <c:ptCount val="1"/>
                <c:pt idx="0">
                  <c:v>Online Advertising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Sheet1!$B$1:$Q$1</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Sheet1!$B$2:$Q$2</c:f>
              <c:numCache>
                <c:formatCode>General</c:formatCode>
                <c:ptCount val="16"/>
                <c:pt idx="0">
                  <c:v>2.18844753317969E7</c:v>
                </c:pt>
                <c:pt idx="1">
                  <c:v>3.10564321543038E7</c:v>
                </c:pt>
                <c:pt idx="2">
                  <c:v>4.25943138198521E7</c:v>
                </c:pt>
                <c:pt idx="3">
                  <c:v>5.13293544950636E7</c:v>
                </c:pt>
                <c:pt idx="4">
                  <c:v>5.66394559469543E7</c:v>
                </c:pt>
                <c:pt idx="5">
                  <c:v>6.62724402187851E7</c:v>
                </c:pt>
                <c:pt idx="6">
                  <c:v>7.69735287694781E7</c:v>
                </c:pt>
                <c:pt idx="7">
                  <c:v>8.92586662356262E7</c:v>
                </c:pt>
                <c:pt idx="8">
                  <c:v>1.0377177890874E8</c:v>
                </c:pt>
                <c:pt idx="9">
                  <c:v>1.20875321629728E8</c:v>
                </c:pt>
                <c:pt idx="10">
                  <c:v>1.44259574502783E8</c:v>
                </c:pt>
                <c:pt idx="11">
                  <c:v>1.656490891207E8</c:v>
                </c:pt>
                <c:pt idx="12">
                  <c:v>1.75099774421504E8</c:v>
                </c:pt>
                <c:pt idx="13">
                  <c:v>1.88715051863154E8</c:v>
                </c:pt>
                <c:pt idx="14">
                  <c:v>2.02161561736221E8</c:v>
                </c:pt>
                <c:pt idx="15">
                  <c:v>2.15412293024984E8</c:v>
                </c:pt>
              </c:numCache>
            </c:numRef>
          </c:val>
          <c:smooth val="0"/>
          <c:extLst xmlns:c16r2="http://schemas.microsoft.com/office/drawing/2015/06/chart">
            <c:ext xmlns:c16="http://schemas.microsoft.com/office/drawing/2014/chart" uri="{C3380CC4-5D6E-409C-BE32-E72D297353CC}">
              <c16:uniqueId val="{00000000-EFA0-4E93-872F-B144A9ADF350}"/>
            </c:ext>
          </c:extLst>
        </c:ser>
        <c:ser>
          <c:idx val="1"/>
          <c:order val="1"/>
          <c:tx>
            <c:strRef>
              <c:f>Sheet1!$A$3</c:f>
              <c:strCache>
                <c:ptCount val="1"/>
                <c:pt idx="0">
                  <c:v>OTT subscription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Sheet1!$B$1:$Q$1</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Sheet1!$B$3:$Q$3</c:f>
              <c:numCache>
                <c:formatCode>General</c:formatCode>
                <c:ptCount val="16"/>
                <c:pt idx="0">
                  <c:v>4041.82765434624</c:v>
                </c:pt>
                <c:pt idx="1">
                  <c:v>8071.52240961916</c:v>
                </c:pt>
                <c:pt idx="2">
                  <c:v>44671.8169000914</c:v>
                </c:pt>
                <c:pt idx="3">
                  <c:v>163949.555028638</c:v>
                </c:pt>
                <c:pt idx="4">
                  <c:v>408950.231974673</c:v>
                </c:pt>
                <c:pt idx="5">
                  <c:v>790197.8197719669</c:v>
                </c:pt>
                <c:pt idx="6">
                  <c:v>1.96649044554732E6</c:v>
                </c:pt>
                <c:pt idx="7">
                  <c:v>3.04051555623837E6</c:v>
                </c:pt>
                <c:pt idx="8">
                  <c:v>4.5450044288684E6</c:v>
                </c:pt>
                <c:pt idx="9">
                  <c:v>7.06279822474649E6</c:v>
                </c:pt>
                <c:pt idx="10">
                  <c:v>1.08718021750154E7</c:v>
                </c:pt>
                <c:pt idx="11">
                  <c:v>1.4662780640498E7</c:v>
                </c:pt>
                <c:pt idx="12">
                  <c:v>1.83368052854053E7</c:v>
                </c:pt>
                <c:pt idx="13">
                  <c:v>2.16671570554507E7</c:v>
                </c:pt>
                <c:pt idx="14">
                  <c:v>2.45871634657754E7</c:v>
                </c:pt>
                <c:pt idx="15">
                  <c:v>2.70698419824412E7</c:v>
                </c:pt>
              </c:numCache>
            </c:numRef>
          </c:val>
          <c:smooth val="0"/>
          <c:extLst xmlns:c16r2="http://schemas.microsoft.com/office/drawing/2015/06/chart">
            <c:ext xmlns:c16="http://schemas.microsoft.com/office/drawing/2014/chart" uri="{C3380CC4-5D6E-409C-BE32-E72D297353CC}">
              <c16:uniqueId val="{00000001-EFA0-4E93-872F-B144A9ADF350}"/>
            </c:ext>
          </c:extLst>
        </c:ser>
        <c:ser>
          <c:idx val="2"/>
          <c:order val="2"/>
          <c:tx>
            <c:strRef>
              <c:f>Sheet1!$A$4</c:f>
              <c:strCache>
                <c:ptCount val="1"/>
                <c:pt idx="0">
                  <c:v>Public TV</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Sheet1!$B$1:$Q$1</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Sheet1!$B$4:$Q$4</c:f>
              <c:numCache>
                <c:formatCode>General</c:formatCode>
                <c:ptCount val="16"/>
                <c:pt idx="0">
                  <c:v>3.80517695535889E7</c:v>
                </c:pt>
                <c:pt idx="1">
                  <c:v>3.91799530285236E7</c:v>
                </c:pt>
                <c:pt idx="2">
                  <c:v>3.99870768529834E7</c:v>
                </c:pt>
                <c:pt idx="3">
                  <c:v>4.15283218756824E7</c:v>
                </c:pt>
                <c:pt idx="4">
                  <c:v>4.33259723027895E7</c:v>
                </c:pt>
                <c:pt idx="5">
                  <c:v>4.51774538440845E7</c:v>
                </c:pt>
                <c:pt idx="6">
                  <c:v>4.5656251440248E7</c:v>
                </c:pt>
                <c:pt idx="7">
                  <c:v>4.59422707272225E7</c:v>
                </c:pt>
                <c:pt idx="8">
                  <c:v>4.58075505565638E7</c:v>
                </c:pt>
                <c:pt idx="9">
                  <c:v>4.58741060763846E7</c:v>
                </c:pt>
                <c:pt idx="10">
                  <c:v>4.67274560969149E7</c:v>
                </c:pt>
                <c:pt idx="11">
                  <c:v>4.70616446432502E7</c:v>
                </c:pt>
                <c:pt idx="12">
                  <c:v>4.7458006100982E7</c:v>
                </c:pt>
                <c:pt idx="13">
                  <c:v>4.78811110510561E7</c:v>
                </c:pt>
                <c:pt idx="14">
                  <c:v>4.84183522118677E7</c:v>
                </c:pt>
                <c:pt idx="15">
                  <c:v>4.88734984252375E7</c:v>
                </c:pt>
              </c:numCache>
            </c:numRef>
          </c:val>
          <c:smooth val="0"/>
          <c:extLst xmlns:c16r2="http://schemas.microsoft.com/office/drawing/2015/06/chart">
            <c:ext xmlns:c16="http://schemas.microsoft.com/office/drawing/2014/chart" uri="{C3380CC4-5D6E-409C-BE32-E72D297353CC}">
              <c16:uniqueId val="{00000002-EFA0-4E93-872F-B144A9ADF350}"/>
            </c:ext>
          </c:extLst>
        </c:ser>
        <c:ser>
          <c:idx val="3"/>
          <c:order val="3"/>
          <c:tx>
            <c:strRef>
              <c:f>Sheet1!$A$5</c:f>
              <c:strCache>
                <c:ptCount val="1"/>
                <c:pt idx="0">
                  <c:v>Pay TV</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Sheet1!$B$1:$Q$1</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Sheet1!$B$5:$Q$5</c:f>
              <c:numCache>
                <c:formatCode>General</c:formatCode>
                <c:ptCount val="16"/>
                <c:pt idx="0">
                  <c:v>1.12575775117066E8</c:v>
                </c:pt>
                <c:pt idx="1">
                  <c:v>1.22885894956352E8</c:v>
                </c:pt>
                <c:pt idx="2">
                  <c:v>1.34738591726625E8</c:v>
                </c:pt>
                <c:pt idx="3">
                  <c:v>1.46552457600307E8</c:v>
                </c:pt>
                <c:pt idx="4">
                  <c:v>1.59471199856017E8</c:v>
                </c:pt>
                <c:pt idx="5">
                  <c:v>1.70160591964653E8</c:v>
                </c:pt>
                <c:pt idx="6">
                  <c:v>1.8047044067336E8</c:v>
                </c:pt>
                <c:pt idx="7">
                  <c:v>1.93097834825519E8</c:v>
                </c:pt>
                <c:pt idx="8">
                  <c:v>2.05213499146135E8</c:v>
                </c:pt>
                <c:pt idx="9">
                  <c:v>2.14278362187334E8</c:v>
                </c:pt>
                <c:pt idx="10">
                  <c:v>2.21067113386871E8</c:v>
                </c:pt>
                <c:pt idx="11">
                  <c:v>2.26550088206266E8</c:v>
                </c:pt>
                <c:pt idx="12">
                  <c:v>2.33650516204454E8</c:v>
                </c:pt>
                <c:pt idx="13">
                  <c:v>2.40873134051791E8</c:v>
                </c:pt>
                <c:pt idx="14">
                  <c:v>2.47943065217552E8</c:v>
                </c:pt>
                <c:pt idx="15">
                  <c:v>2.54949722637438E8</c:v>
                </c:pt>
              </c:numCache>
            </c:numRef>
          </c:val>
          <c:smooth val="0"/>
          <c:extLst xmlns:c16r2="http://schemas.microsoft.com/office/drawing/2015/06/chart">
            <c:ext xmlns:c16="http://schemas.microsoft.com/office/drawing/2014/chart" uri="{C3380CC4-5D6E-409C-BE32-E72D297353CC}">
              <c16:uniqueId val="{00000003-EFA0-4E93-872F-B144A9ADF350}"/>
            </c:ext>
          </c:extLst>
        </c:ser>
        <c:ser>
          <c:idx val="4"/>
          <c:order val="4"/>
          <c:tx>
            <c:strRef>
              <c:f>Sheet1!$A$6</c:f>
              <c:strCache>
                <c:ptCount val="1"/>
                <c:pt idx="0">
                  <c:v>TV Advertising</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Sheet1!$B$1:$Q$1</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Sheet1!$B$6:$Q$6</c:f>
              <c:numCache>
                <c:formatCode>General</c:formatCode>
                <c:ptCount val="16"/>
                <c:pt idx="0">
                  <c:v>1.41802906795378E8</c:v>
                </c:pt>
                <c:pt idx="1">
                  <c:v>1.52702981413141E8</c:v>
                </c:pt>
                <c:pt idx="2">
                  <c:v>1.58511979764898E8</c:v>
                </c:pt>
                <c:pt idx="3">
                  <c:v>1.63713790863163E8</c:v>
                </c:pt>
                <c:pt idx="4">
                  <c:v>1.56791512373712E8</c:v>
                </c:pt>
                <c:pt idx="5">
                  <c:v>1.7259562664519E8</c:v>
                </c:pt>
                <c:pt idx="6">
                  <c:v>1.82142973447115E8</c:v>
                </c:pt>
                <c:pt idx="7">
                  <c:v>1.88222992838812E8</c:v>
                </c:pt>
                <c:pt idx="8">
                  <c:v>1.95388518790772E8</c:v>
                </c:pt>
                <c:pt idx="9">
                  <c:v>2.02417395622721E8</c:v>
                </c:pt>
                <c:pt idx="10">
                  <c:v>2.03667940427298E8</c:v>
                </c:pt>
                <c:pt idx="11">
                  <c:v>2.08457111359627E8</c:v>
                </c:pt>
                <c:pt idx="12">
                  <c:v>2.20605892961706E8</c:v>
                </c:pt>
                <c:pt idx="13">
                  <c:v>2.30416592830422E8</c:v>
                </c:pt>
                <c:pt idx="14">
                  <c:v>2.42439830075075E8</c:v>
                </c:pt>
                <c:pt idx="15">
                  <c:v>2.55937580987826E8</c:v>
                </c:pt>
              </c:numCache>
            </c:numRef>
          </c:val>
          <c:smooth val="0"/>
          <c:extLst xmlns:c16r2="http://schemas.microsoft.com/office/drawing/2015/06/chart">
            <c:ext xmlns:c16="http://schemas.microsoft.com/office/drawing/2014/chart" uri="{C3380CC4-5D6E-409C-BE32-E72D297353CC}">
              <c16:uniqueId val="{00000004-EFA0-4E93-872F-B144A9ADF350}"/>
            </c:ext>
          </c:extLst>
        </c:ser>
        <c:dLbls>
          <c:showLegendKey val="0"/>
          <c:showVal val="0"/>
          <c:showCatName val="0"/>
          <c:showSerName val="0"/>
          <c:showPercent val="0"/>
          <c:showBubbleSize val="0"/>
        </c:dLbls>
        <c:marker val="1"/>
        <c:smooth val="0"/>
        <c:axId val="2046794952"/>
        <c:axId val="2046800616"/>
      </c:lineChart>
      <c:catAx>
        <c:axId val="204679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46800616"/>
        <c:crosses val="autoZero"/>
        <c:auto val="1"/>
        <c:lblAlgn val="ctr"/>
        <c:lblOffset val="100"/>
        <c:noMultiLvlLbl val="0"/>
      </c:catAx>
      <c:valAx>
        <c:axId val="2046800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t>
                </a:r>
                <a:r>
                  <a:rPr lang="en-GB" dirty="0" err="1"/>
                  <a:t>bn</a:t>
                </a:r>
                <a:endParaRPr lang="en-GB"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46794952"/>
        <c:crosses val="autoZero"/>
        <c:crossBetween val="between"/>
        <c:dispUnits>
          <c:builtInUnit val="million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 pay TV markets declining each quarter</a:t>
            </a:r>
          </a:p>
        </c:rich>
      </c:tx>
      <c:layout/>
      <c:overlay val="0"/>
      <c:spPr>
        <a:noFill/>
        <a:ln>
          <a:noFill/>
        </a:ln>
        <a:effectLst/>
      </c:spPr>
    </c:title>
    <c:autoTitleDeleted val="0"/>
    <c:plotArea>
      <c:layout/>
      <c:lineChart>
        <c:grouping val="standard"/>
        <c:varyColors val="0"/>
        <c:ser>
          <c:idx val="0"/>
          <c:order val="0"/>
          <c:tx>
            <c:strRef>
              <c:f>Sheet1!$A$2</c:f>
              <c:strCache>
                <c:ptCount val="1"/>
                <c:pt idx="0">
                  <c:v># markets declining  in quarter</c:v>
                </c:pt>
              </c:strCache>
            </c:strRef>
          </c:tx>
          <c:spPr>
            <a:ln w="38100" cap="rnd">
              <a:solidFill>
                <a:schemeClr val="accent3"/>
              </a:solidFill>
              <a:round/>
            </a:ln>
            <a:effectLst/>
          </c:spPr>
          <c:marker>
            <c:symbol val="none"/>
          </c:marker>
          <c:trendline>
            <c:spPr>
              <a:ln w="31750" cap="rnd">
                <a:solidFill>
                  <a:schemeClr val="accent6"/>
                </a:solidFill>
                <a:prstDash val="sysDot"/>
              </a:ln>
              <a:effectLst/>
            </c:spPr>
            <c:trendlineType val="linear"/>
            <c:dispRSqr val="0"/>
            <c:dispEq val="0"/>
          </c:trendline>
          <c:cat>
            <c:strRef>
              <c:f>Sheet1!$B$1:$L$1</c:f>
              <c:strCache>
                <c:ptCount val="11"/>
                <c:pt idx="0">
                  <c:v>Q1 2013</c:v>
                </c:pt>
                <c:pt idx="1">
                  <c:v>Q2 2013</c:v>
                </c:pt>
                <c:pt idx="2">
                  <c:v>Q3 2013</c:v>
                </c:pt>
                <c:pt idx="3">
                  <c:v>Q4 2013</c:v>
                </c:pt>
                <c:pt idx="4">
                  <c:v>Q1 2014</c:v>
                </c:pt>
                <c:pt idx="5">
                  <c:v>Q2 2014</c:v>
                </c:pt>
                <c:pt idx="6">
                  <c:v>Q3 2014</c:v>
                </c:pt>
                <c:pt idx="7">
                  <c:v>Q4 2014</c:v>
                </c:pt>
                <c:pt idx="8">
                  <c:v>Q1 2015</c:v>
                </c:pt>
                <c:pt idx="9">
                  <c:v>Q2 2015</c:v>
                </c:pt>
                <c:pt idx="10">
                  <c:v>Q3 2015</c:v>
                </c:pt>
              </c:strCache>
            </c:strRef>
          </c:cat>
          <c:val>
            <c:numRef>
              <c:f>Sheet1!$B$2:$L$2</c:f>
              <c:numCache>
                <c:formatCode>General</c:formatCode>
                <c:ptCount val="11"/>
                <c:pt idx="0">
                  <c:v>13.0</c:v>
                </c:pt>
                <c:pt idx="1">
                  <c:v>12.0</c:v>
                </c:pt>
                <c:pt idx="2">
                  <c:v>11.0</c:v>
                </c:pt>
                <c:pt idx="3">
                  <c:v>9.0</c:v>
                </c:pt>
                <c:pt idx="4">
                  <c:v>19.0</c:v>
                </c:pt>
                <c:pt idx="5">
                  <c:v>23.0</c:v>
                </c:pt>
                <c:pt idx="6">
                  <c:v>21.0</c:v>
                </c:pt>
                <c:pt idx="7">
                  <c:v>18.0</c:v>
                </c:pt>
                <c:pt idx="8">
                  <c:v>16.0</c:v>
                </c:pt>
                <c:pt idx="9">
                  <c:v>23.0</c:v>
                </c:pt>
                <c:pt idx="10">
                  <c:v>15.0</c:v>
                </c:pt>
              </c:numCache>
            </c:numRef>
          </c:val>
          <c:smooth val="0"/>
          <c:extLst xmlns:c16r2="http://schemas.microsoft.com/office/drawing/2015/06/chart">
            <c:ext xmlns:c16="http://schemas.microsoft.com/office/drawing/2014/chart" uri="{C3380CC4-5D6E-409C-BE32-E72D297353CC}">
              <c16:uniqueId val="{00000000-384F-418C-9150-A6861826D46F}"/>
            </c:ext>
          </c:extLst>
        </c:ser>
        <c:dLbls>
          <c:showLegendKey val="0"/>
          <c:showVal val="0"/>
          <c:showCatName val="0"/>
          <c:showSerName val="0"/>
          <c:showPercent val="0"/>
          <c:showBubbleSize val="0"/>
        </c:dLbls>
        <c:marker val="1"/>
        <c:smooth val="0"/>
        <c:axId val="2135211848"/>
        <c:axId val="2135215192"/>
      </c:lineChart>
      <c:catAx>
        <c:axId val="21352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5215192"/>
        <c:crosses val="autoZero"/>
        <c:auto val="1"/>
        <c:lblAlgn val="ctr"/>
        <c:lblOffset val="100"/>
        <c:noMultiLvlLbl val="0"/>
      </c:catAx>
      <c:valAx>
        <c:axId val="2135215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5211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Subscriber declines in loss markets (000s)</a:t>
            </a:r>
          </a:p>
        </c:rich>
      </c:tx>
      <c:layout/>
      <c:overlay val="0"/>
      <c:spPr>
        <a:noFill/>
        <a:ln>
          <a:noFill/>
        </a:ln>
        <a:effectLst/>
      </c:spPr>
    </c:title>
    <c:autoTitleDeleted val="0"/>
    <c:plotArea>
      <c:layout/>
      <c:lineChart>
        <c:grouping val="standard"/>
        <c:varyColors val="0"/>
        <c:ser>
          <c:idx val="0"/>
          <c:order val="0"/>
          <c:tx>
            <c:strRef>
              <c:f>Sheet1!$A$2</c:f>
              <c:strCache>
                <c:ptCount val="1"/>
                <c:pt idx="0">
                  <c:v>Total loss (in declining markets)</c:v>
                </c:pt>
              </c:strCache>
            </c:strRef>
          </c:tx>
          <c:spPr>
            <a:ln w="38100" cap="rnd">
              <a:solidFill>
                <a:schemeClr val="accent3"/>
              </a:solidFill>
              <a:round/>
            </a:ln>
            <a:effectLst/>
          </c:spPr>
          <c:marker>
            <c:symbol val="none"/>
          </c:marker>
          <c:trendline>
            <c:spPr>
              <a:ln w="28575" cap="rnd">
                <a:solidFill>
                  <a:schemeClr val="accent6"/>
                </a:solidFill>
                <a:prstDash val="sysDot"/>
              </a:ln>
              <a:effectLst/>
            </c:spPr>
            <c:trendlineType val="linear"/>
            <c:dispRSqr val="0"/>
            <c:dispEq val="0"/>
          </c:trendline>
          <c:cat>
            <c:strRef>
              <c:f>Sheet1!$B$1:$L$1</c:f>
              <c:strCache>
                <c:ptCount val="11"/>
                <c:pt idx="0">
                  <c:v>Q1 2013</c:v>
                </c:pt>
                <c:pt idx="1">
                  <c:v>Q2 2013</c:v>
                </c:pt>
                <c:pt idx="2">
                  <c:v>Q3 2013</c:v>
                </c:pt>
                <c:pt idx="3">
                  <c:v>Q4 2013</c:v>
                </c:pt>
                <c:pt idx="4">
                  <c:v>Q1 2014</c:v>
                </c:pt>
                <c:pt idx="5">
                  <c:v>Q2 2014</c:v>
                </c:pt>
                <c:pt idx="6">
                  <c:v>Q3 2014</c:v>
                </c:pt>
                <c:pt idx="7">
                  <c:v>Q4 2014</c:v>
                </c:pt>
                <c:pt idx="8">
                  <c:v>Q1 2015</c:v>
                </c:pt>
                <c:pt idx="9">
                  <c:v>Q2 2015</c:v>
                </c:pt>
                <c:pt idx="10">
                  <c:v>Q3 2015</c:v>
                </c:pt>
              </c:strCache>
            </c:strRef>
          </c:cat>
          <c:val>
            <c:numRef>
              <c:f>Sheet1!$B$2:$L$2</c:f>
              <c:numCache>
                <c:formatCode>_(* #,##0.00_);_(* \(#,##0.00\);_(* "-"??_);_(@_)</c:formatCode>
                <c:ptCount val="11"/>
                <c:pt idx="0">
                  <c:v>-390.1054419618406</c:v>
                </c:pt>
                <c:pt idx="1">
                  <c:v>-801.5647186871065</c:v>
                </c:pt>
                <c:pt idx="2">
                  <c:v>-274.2775249072142</c:v>
                </c:pt>
                <c:pt idx="3">
                  <c:v>-128.7103373392026</c:v>
                </c:pt>
                <c:pt idx="4">
                  <c:v>-416.4017059005235</c:v>
                </c:pt>
                <c:pt idx="5">
                  <c:v>-759.243462244992</c:v>
                </c:pt>
                <c:pt idx="6">
                  <c:v>-287.3804882413305</c:v>
                </c:pt>
                <c:pt idx="7">
                  <c:v>-424.7762436543713</c:v>
                </c:pt>
                <c:pt idx="8">
                  <c:v>-190.5974821378352</c:v>
                </c:pt>
                <c:pt idx="9">
                  <c:v>-963.8048081315574</c:v>
                </c:pt>
                <c:pt idx="10">
                  <c:v>-1473.191680585133</c:v>
                </c:pt>
              </c:numCache>
            </c:numRef>
          </c:val>
          <c:smooth val="0"/>
          <c:extLst xmlns:c16r2="http://schemas.microsoft.com/office/drawing/2015/06/chart">
            <c:ext xmlns:c16="http://schemas.microsoft.com/office/drawing/2014/chart" uri="{C3380CC4-5D6E-409C-BE32-E72D297353CC}">
              <c16:uniqueId val="{00000000-9A15-4EB3-A631-D20694383B03}"/>
            </c:ext>
          </c:extLst>
        </c:ser>
        <c:ser>
          <c:idx val="1"/>
          <c:order val="1"/>
          <c:tx>
            <c:strRef>
              <c:f>Sheet1!$A$3</c:f>
              <c:strCache>
                <c:ptCount val="1"/>
                <c:pt idx="0">
                  <c:v>Total loss (in declining markets-less USA)</c:v>
                </c:pt>
              </c:strCache>
            </c:strRef>
          </c:tx>
          <c:spPr>
            <a:ln w="28575" cap="rnd">
              <a:solidFill>
                <a:schemeClr val="accent2"/>
              </a:solidFill>
              <a:round/>
            </a:ln>
            <a:effectLst/>
          </c:spPr>
          <c:marker>
            <c:symbol val="none"/>
          </c:marker>
          <c:cat>
            <c:strRef>
              <c:f>Sheet1!$B$1:$L$1</c:f>
              <c:strCache>
                <c:ptCount val="11"/>
                <c:pt idx="0">
                  <c:v>Q1 2013</c:v>
                </c:pt>
                <c:pt idx="1">
                  <c:v>Q2 2013</c:v>
                </c:pt>
                <c:pt idx="2">
                  <c:v>Q3 2013</c:v>
                </c:pt>
                <c:pt idx="3">
                  <c:v>Q4 2013</c:v>
                </c:pt>
                <c:pt idx="4">
                  <c:v>Q1 2014</c:v>
                </c:pt>
                <c:pt idx="5">
                  <c:v>Q2 2014</c:v>
                </c:pt>
                <c:pt idx="6">
                  <c:v>Q3 2014</c:v>
                </c:pt>
                <c:pt idx="7">
                  <c:v>Q4 2014</c:v>
                </c:pt>
                <c:pt idx="8">
                  <c:v>Q1 2015</c:v>
                </c:pt>
                <c:pt idx="9">
                  <c:v>Q2 2015</c:v>
                </c:pt>
                <c:pt idx="10">
                  <c:v>Q3 2015</c:v>
                </c:pt>
              </c:strCache>
            </c:strRef>
          </c:cat>
          <c:val>
            <c:numRef>
              <c:f>Sheet1!$B$3:$L$3</c:f>
              <c:numCache>
                <c:formatCode>General</c:formatCode>
                <c:ptCount val="11"/>
                <c:pt idx="0">
                  <c:v>-390.1054419618406</c:v>
                </c:pt>
                <c:pt idx="1">
                  <c:v>-462.5647186771385</c:v>
                </c:pt>
                <c:pt idx="2">
                  <c:v>-274.2775249072142</c:v>
                </c:pt>
                <c:pt idx="3">
                  <c:v>-91.71033739620246</c:v>
                </c:pt>
                <c:pt idx="4">
                  <c:v>-331.401705893524</c:v>
                </c:pt>
                <c:pt idx="5">
                  <c:v>-456.2434622499979</c:v>
                </c:pt>
                <c:pt idx="6">
                  <c:v>-186.3804882373435</c:v>
                </c:pt>
                <c:pt idx="7">
                  <c:v>-169.4382337183493</c:v>
                </c:pt>
                <c:pt idx="8">
                  <c:v>-188.4115752258387</c:v>
                </c:pt>
                <c:pt idx="9">
                  <c:v>-282.9174779415553</c:v>
                </c:pt>
                <c:pt idx="10">
                  <c:v>-347.5961964931429</c:v>
                </c:pt>
              </c:numCache>
            </c:numRef>
          </c:val>
          <c:smooth val="0"/>
          <c:extLst xmlns:c16r2="http://schemas.microsoft.com/office/drawing/2015/06/chart">
            <c:ext xmlns:c16="http://schemas.microsoft.com/office/drawing/2014/chart" uri="{C3380CC4-5D6E-409C-BE32-E72D297353CC}">
              <c16:uniqueId val="{00000000-B8CF-4136-A884-2573E2EA535F}"/>
            </c:ext>
          </c:extLst>
        </c:ser>
        <c:dLbls>
          <c:showLegendKey val="0"/>
          <c:showVal val="0"/>
          <c:showCatName val="0"/>
          <c:showSerName val="0"/>
          <c:showPercent val="0"/>
          <c:showBubbleSize val="0"/>
        </c:dLbls>
        <c:marker val="1"/>
        <c:smooth val="0"/>
        <c:axId val="2135269752"/>
        <c:axId val="2135273448"/>
      </c:lineChart>
      <c:catAx>
        <c:axId val="213526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5273448"/>
        <c:crosses val="autoZero"/>
        <c:auto val="1"/>
        <c:lblAlgn val="ctr"/>
        <c:lblOffset val="100"/>
        <c:noMultiLvlLbl val="0"/>
      </c:catAx>
      <c:valAx>
        <c:axId val="213527344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5269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 pay TV homes with </a:t>
            </a:r>
            <a:r>
              <a:rPr lang="en-GB" dirty="0" err="1"/>
              <a:t>SVoD</a:t>
            </a:r>
            <a:r>
              <a:rPr lang="en-GB" dirty="0"/>
              <a:t> and pay TV</a:t>
            </a:r>
          </a:p>
        </c:rich>
      </c:tx>
      <c:layout/>
      <c:overlay val="0"/>
      <c:spPr>
        <a:noFill/>
        <a:ln>
          <a:noFill/>
        </a:ln>
        <a:effectLst/>
      </c:spPr>
    </c:title>
    <c:autoTitleDeleted val="0"/>
    <c:plotArea>
      <c:layout/>
      <c:barChart>
        <c:barDir val="col"/>
        <c:grouping val="clustered"/>
        <c:varyColors val="0"/>
        <c:ser>
          <c:idx val="0"/>
          <c:order val="0"/>
          <c:tx>
            <c:strRef>
              <c:f>Sheet1!$A$2</c:f>
              <c:strCache>
                <c:ptCount val="1"/>
                <c:pt idx="0">
                  <c:v>Pay TV only</c:v>
                </c:pt>
              </c:strCache>
            </c:strRef>
          </c:tx>
          <c:spPr>
            <a:solidFill>
              <a:schemeClr val="accent1"/>
            </a:solidFill>
            <a:ln>
              <a:noFill/>
            </a:ln>
            <a:effectLst/>
          </c:spPr>
          <c:invertIfNegative val="0"/>
          <c:dLbls>
            <c:dLbl>
              <c:idx val="4"/>
              <c:layout/>
              <c:tx>
                <c:rich>
                  <a:bodyPr/>
                  <a:lstStyle/>
                  <a:p>
                    <a:r>
                      <a:rPr lang="en-US"/>
                      <a:t>70</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7BD-418F-8A03-582201AB5606}"/>
                </c:ext>
              </c:extLst>
            </c:dLbl>
            <c:dLbl>
              <c:idx val="6"/>
              <c:layout/>
              <c:tx>
                <c:rich>
                  <a:bodyPr/>
                  <a:lstStyle/>
                  <a:p>
                    <a:r>
                      <a:rPr lang="en-US"/>
                      <a:t>43</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7BD-418F-8A03-582201AB560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UK</c:v>
                </c:pt>
                <c:pt idx="1">
                  <c:v>France</c:v>
                </c:pt>
                <c:pt idx="2">
                  <c:v>Italy</c:v>
                </c:pt>
                <c:pt idx="3">
                  <c:v>Spain</c:v>
                </c:pt>
                <c:pt idx="4">
                  <c:v>Germany</c:v>
                </c:pt>
                <c:pt idx="5">
                  <c:v>Poland</c:v>
                </c:pt>
                <c:pt idx="6">
                  <c:v>USA</c:v>
                </c:pt>
                <c:pt idx="7">
                  <c:v>Sweden</c:v>
                </c:pt>
                <c:pt idx="8">
                  <c:v>Denmark</c:v>
                </c:pt>
                <c:pt idx="9">
                  <c:v>Netherlands</c:v>
                </c:pt>
              </c:strCache>
            </c:strRef>
          </c:cat>
          <c:val>
            <c:numRef>
              <c:f>Sheet1!$B$2:$K$2</c:f>
              <c:numCache>
                <c:formatCode>General</c:formatCode>
                <c:ptCount val="10"/>
                <c:pt idx="0">
                  <c:v>62.6</c:v>
                </c:pt>
                <c:pt idx="1">
                  <c:v>89.8</c:v>
                </c:pt>
                <c:pt idx="2">
                  <c:v>71.2</c:v>
                </c:pt>
                <c:pt idx="3">
                  <c:v>82.8</c:v>
                </c:pt>
                <c:pt idx="4">
                  <c:v>70.5</c:v>
                </c:pt>
                <c:pt idx="5">
                  <c:v>86.7</c:v>
                </c:pt>
                <c:pt idx="6">
                  <c:v>43.5</c:v>
                </c:pt>
                <c:pt idx="7">
                  <c:v>58.0</c:v>
                </c:pt>
                <c:pt idx="8">
                  <c:v>47.6</c:v>
                </c:pt>
                <c:pt idx="9">
                  <c:v>75.7</c:v>
                </c:pt>
              </c:numCache>
            </c:numRef>
          </c:val>
          <c:extLst xmlns:c16r2="http://schemas.microsoft.com/office/drawing/2015/06/chart">
            <c:ext xmlns:c16="http://schemas.microsoft.com/office/drawing/2014/chart" uri="{C3380CC4-5D6E-409C-BE32-E72D297353CC}">
              <c16:uniqueId val="{00000000-238C-464C-8E30-33B1A1CA43B4}"/>
            </c:ext>
          </c:extLst>
        </c:ser>
        <c:ser>
          <c:idx val="1"/>
          <c:order val="1"/>
          <c:tx>
            <c:strRef>
              <c:f>Sheet1!$A$3</c:f>
              <c:strCache>
                <c:ptCount val="1"/>
                <c:pt idx="0">
                  <c:v>Pay TV &amp; SVoD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UK</c:v>
                </c:pt>
                <c:pt idx="1">
                  <c:v>France</c:v>
                </c:pt>
                <c:pt idx="2">
                  <c:v>Italy</c:v>
                </c:pt>
                <c:pt idx="3">
                  <c:v>Spain</c:v>
                </c:pt>
                <c:pt idx="4">
                  <c:v>Germany</c:v>
                </c:pt>
                <c:pt idx="5">
                  <c:v>Poland</c:v>
                </c:pt>
                <c:pt idx="6">
                  <c:v>USA</c:v>
                </c:pt>
                <c:pt idx="7">
                  <c:v>Sweden</c:v>
                </c:pt>
                <c:pt idx="8">
                  <c:v>Denmark</c:v>
                </c:pt>
                <c:pt idx="9">
                  <c:v>Netherlands</c:v>
                </c:pt>
              </c:strCache>
            </c:strRef>
          </c:cat>
          <c:val>
            <c:numRef>
              <c:f>Sheet1!$B$3:$K$3</c:f>
              <c:numCache>
                <c:formatCode>General</c:formatCode>
                <c:ptCount val="10"/>
                <c:pt idx="0">
                  <c:v>37.4</c:v>
                </c:pt>
                <c:pt idx="1">
                  <c:v>10.2</c:v>
                </c:pt>
                <c:pt idx="2">
                  <c:v>28.8</c:v>
                </c:pt>
                <c:pt idx="3">
                  <c:v>17.2</c:v>
                </c:pt>
                <c:pt idx="4">
                  <c:v>29.5</c:v>
                </c:pt>
                <c:pt idx="5">
                  <c:v>13.3</c:v>
                </c:pt>
                <c:pt idx="6">
                  <c:v>56.5</c:v>
                </c:pt>
                <c:pt idx="7">
                  <c:v>42.0</c:v>
                </c:pt>
                <c:pt idx="8">
                  <c:v>52.4</c:v>
                </c:pt>
                <c:pt idx="9">
                  <c:v>24.2</c:v>
                </c:pt>
              </c:numCache>
            </c:numRef>
          </c:val>
          <c:extLst xmlns:c16r2="http://schemas.microsoft.com/office/drawing/2015/06/chart">
            <c:ext xmlns:c16="http://schemas.microsoft.com/office/drawing/2014/chart" uri="{C3380CC4-5D6E-409C-BE32-E72D297353CC}">
              <c16:uniqueId val="{00000001-238C-464C-8E30-33B1A1CA43B4}"/>
            </c:ext>
          </c:extLst>
        </c:ser>
        <c:dLbls>
          <c:dLblPos val="outEnd"/>
          <c:showLegendKey val="0"/>
          <c:showVal val="1"/>
          <c:showCatName val="0"/>
          <c:showSerName val="0"/>
          <c:showPercent val="0"/>
          <c:showBubbleSize val="0"/>
        </c:dLbls>
        <c:gapWidth val="150"/>
        <c:axId val="2135432264"/>
        <c:axId val="2135435688"/>
      </c:barChart>
      <c:catAx>
        <c:axId val="213543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35435688"/>
        <c:crosses val="autoZero"/>
        <c:auto val="1"/>
        <c:lblAlgn val="ctr"/>
        <c:lblOffset val="100"/>
        <c:noMultiLvlLbl val="0"/>
      </c:catAx>
      <c:valAx>
        <c:axId val="2135435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135432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GB" sz="1400" dirty="0"/>
              <a:t>Age</a:t>
            </a:r>
            <a:r>
              <a:rPr lang="en-GB" sz="1400" baseline="0" dirty="0"/>
              <a:t> mix: pay TV vs </a:t>
            </a:r>
            <a:r>
              <a:rPr lang="en-GB" sz="1400" baseline="0" dirty="0" err="1"/>
              <a:t>SVoD</a:t>
            </a:r>
            <a:r>
              <a:rPr lang="en-GB" sz="1400" baseline="0" dirty="0"/>
              <a:t> only</a:t>
            </a:r>
            <a:endParaRPr lang="en-GB" sz="1400" dirty="0"/>
          </a:p>
        </c:rich>
      </c:tx>
      <c:layout>
        <c:manualLayout>
          <c:xMode val="edge"/>
          <c:yMode val="edge"/>
          <c:x val="0.139944782845541"/>
          <c:y val="0.0309029501367516"/>
        </c:manualLayout>
      </c:layout>
      <c:overlay val="0"/>
      <c:spPr>
        <a:noFill/>
        <a:ln>
          <a:noFill/>
        </a:ln>
        <a:effectLst/>
      </c:spPr>
    </c:title>
    <c:autoTitleDeleted val="0"/>
    <c:plotArea>
      <c:layout/>
      <c:radarChart>
        <c:radarStyle val="marker"/>
        <c:varyColors val="0"/>
        <c:ser>
          <c:idx val="0"/>
          <c:order val="0"/>
          <c:tx>
            <c:strRef>
              <c:f>Sheet1!$B$1</c:f>
              <c:strCache>
                <c:ptCount val="1"/>
                <c:pt idx="0">
                  <c:v>SVoD only</c:v>
                </c:pt>
              </c:strCache>
            </c:strRef>
          </c:tx>
          <c:spPr>
            <a:ln w="28575" cap="rnd">
              <a:solidFill>
                <a:schemeClr val="accent3"/>
              </a:solidFill>
              <a:round/>
            </a:ln>
            <a:effectLst/>
          </c:spPr>
          <c:marker>
            <c:symbol val="none"/>
          </c:marker>
          <c:cat>
            <c:strRef>
              <c:f>Sheet1!$A$2:$A$6</c:f>
              <c:strCache>
                <c:ptCount val="5"/>
                <c:pt idx="0">
                  <c:v>18-24</c:v>
                </c:pt>
                <c:pt idx="1">
                  <c:v>25-34</c:v>
                </c:pt>
                <c:pt idx="2">
                  <c:v>35-44</c:v>
                </c:pt>
                <c:pt idx="3">
                  <c:v>45-54</c:v>
                </c:pt>
                <c:pt idx="4">
                  <c:v>55-64</c:v>
                </c:pt>
              </c:strCache>
            </c:strRef>
          </c:cat>
          <c:val>
            <c:numRef>
              <c:f>Sheet1!$B$2:$B$6</c:f>
              <c:numCache>
                <c:formatCode>0%</c:formatCode>
                <c:ptCount val="5"/>
                <c:pt idx="0">
                  <c:v>0.211480362537764</c:v>
                </c:pt>
                <c:pt idx="1">
                  <c:v>0.317220543806647</c:v>
                </c:pt>
                <c:pt idx="2">
                  <c:v>0.202416918429003</c:v>
                </c:pt>
                <c:pt idx="3">
                  <c:v>0.175226586102719</c:v>
                </c:pt>
                <c:pt idx="4">
                  <c:v>0.0936555891238671</c:v>
                </c:pt>
              </c:numCache>
            </c:numRef>
          </c:val>
          <c:extLst xmlns:c16r2="http://schemas.microsoft.com/office/drawing/2015/06/chart">
            <c:ext xmlns:c16="http://schemas.microsoft.com/office/drawing/2014/chart" uri="{C3380CC4-5D6E-409C-BE32-E72D297353CC}">
              <c16:uniqueId val="{00000000-FB28-4EF3-B91A-E2E674C2B93D}"/>
            </c:ext>
          </c:extLst>
        </c:ser>
        <c:ser>
          <c:idx val="1"/>
          <c:order val="1"/>
          <c:tx>
            <c:strRef>
              <c:f>Sheet1!$C$1</c:f>
              <c:strCache>
                <c:ptCount val="1"/>
                <c:pt idx="0">
                  <c:v>Pay TV only</c:v>
                </c:pt>
              </c:strCache>
            </c:strRef>
          </c:tx>
          <c:spPr>
            <a:ln w="28575" cap="rnd">
              <a:solidFill>
                <a:schemeClr val="accent2"/>
              </a:solidFill>
              <a:round/>
            </a:ln>
            <a:effectLst/>
          </c:spPr>
          <c:marker>
            <c:symbol val="none"/>
          </c:marker>
          <c:cat>
            <c:strRef>
              <c:f>Sheet1!$A$2:$A$6</c:f>
              <c:strCache>
                <c:ptCount val="5"/>
                <c:pt idx="0">
                  <c:v>18-24</c:v>
                </c:pt>
                <c:pt idx="1">
                  <c:v>25-34</c:v>
                </c:pt>
                <c:pt idx="2">
                  <c:v>35-44</c:v>
                </c:pt>
                <c:pt idx="3">
                  <c:v>45-54</c:v>
                </c:pt>
                <c:pt idx="4">
                  <c:v>55-64</c:v>
                </c:pt>
              </c:strCache>
            </c:strRef>
          </c:cat>
          <c:val>
            <c:numRef>
              <c:f>Sheet1!$C$2:$C$6</c:f>
              <c:numCache>
                <c:formatCode>0%</c:formatCode>
                <c:ptCount val="5"/>
                <c:pt idx="0">
                  <c:v>0.0986246226098625</c:v>
                </c:pt>
                <c:pt idx="1">
                  <c:v>0.178128144917813</c:v>
                </c:pt>
                <c:pt idx="2">
                  <c:v>0.22609862462261</c:v>
                </c:pt>
                <c:pt idx="3">
                  <c:v>0.265347198926535</c:v>
                </c:pt>
                <c:pt idx="4">
                  <c:v>0.23180140892318</c:v>
                </c:pt>
              </c:numCache>
            </c:numRef>
          </c:val>
          <c:extLst xmlns:c16r2="http://schemas.microsoft.com/office/drawing/2015/06/chart">
            <c:ext xmlns:c16="http://schemas.microsoft.com/office/drawing/2014/chart" uri="{C3380CC4-5D6E-409C-BE32-E72D297353CC}">
              <c16:uniqueId val="{00000001-FB28-4EF3-B91A-E2E674C2B93D}"/>
            </c:ext>
          </c:extLst>
        </c:ser>
        <c:dLbls>
          <c:showLegendKey val="0"/>
          <c:showVal val="0"/>
          <c:showCatName val="0"/>
          <c:showSerName val="0"/>
          <c:showPercent val="0"/>
          <c:showBubbleSize val="0"/>
        </c:dLbls>
        <c:axId val="2135491144"/>
        <c:axId val="2135494696"/>
      </c:radarChart>
      <c:catAx>
        <c:axId val="2135491144"/>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2135494696"/>
        <c:crosses val="autoZero"/>
        <c:auto val="1"/>
        <c:lblAlgn val="ctr"/>
        <c:lblOffset val="100"/>
        <c:noMultiLvlLbl val="0"/>
      </c:catAx>
      <c:valAx>
        <c:axId val="2135494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2135491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Balancing the books: start-up costs for OTT channel</a:t>
            </a:r>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Fixed costs</c:v>
                </c:pt>
              </c:strCache>
            </c:strRef>
          </c:tx>
          <c:spPr>
            <a:solidFill>
              <a:schemeClr val="accent1"/>
            </a:solidFill>
            <a:ln>
              <a:noFill/>
            </a:ln>
            <a:effectLst/>
          </c:spPr>
          <c:invertIfNegative val="0"/>
          <c:cat>
            <c:strRef>
              <c:f>Sheet1!$A$2:$A$3</c:f>
              <c:strCache>
                <c:ptCount val="2"/>
                <c:pt idx="0">
                  <c:v>SD satellite channel</c:v>
                </c:pt>
                <c:pt idx="1">
                  <c:v>SD OTT channel</c:v>
                </c:pt>
              </c:strCache>
            </c:strRef>
          </c:cat>
          <c:val>
            <c:numRef>
              <c:f>Sheet1!$B$2:$B$3</c:f>
              <c:numCache>
                <c:formatCode>General</c:formatCode>
                <c:ptCount val="2"/>
                <c:pt idx="0">
                  <c:v>378.0</c:v>
                </c:pt>
                <c:pt idx="1">
                  <c:v>46.3</c:v>
                </c:pt>
              </c:numCache>
            </c:numRef>
          </c:val>
          <c:extLst xmlns:c16r2="http://schemas.microsoft.com/office/drawing/2015/06/chart">
            <c:ext xmlns:c16="http://schemas.microsoft.com/office/drawing/2014/chart" uri="{C3380CC4-5D6E-409C-BE32-E72D297353CC}">
              <c16:uniqueId val="{00000000-708C-4C6B-A3A4-888C959BDC9A}"/>
            </c:ext>
          </c:extLst>
        </c:ser>
        <c:ser>
          <c:idx val="1"/>
          <c:order val="1"/>
          <c:tx>
            <c:strRef>
              <c:f>Sheet1!$C$1</c:f>
              <c:strCache>
                <c:ptCount val="1"/>
                <c:pt idx="0">
                  <c:v>Variable costs</c:v>
                </c:pt>
              </c:strCache>
            </c:strRef>
          </c:tx>
          <c:spPr>
            <a:solidFill>
              <a:schemeClr val="accent2"/>
            </a:solidFill>
            <a:ln w="34925">
              <a:solidFill>
                <a:schemeClr val="accent6"/>
              </a:solidFill>
            </a:ln>
            <a:effectLst/>
          </c:spPr>
          <c:invertIfNegative val="0"/>
          <c:dPt>
            <c:idx val="1"/>
            <c:invertIfNegative val="0"/>
            <c:bubble3D val="0"/>
            <c:spPr>
              <a:noFill/>
              <a:ln w="34925">
                <a:solidFill>
                  <a:schemeClr val="accent6"/>
                </a:solidFill>
                <a:prstDash val="dash"/>
              </a:ln>
              <a:effectLst/>
            </c:spPr>
            <c:extLst xmlns:c16r2="http://schemas.microsoft.com/office/drawing/2015/06/chart">
              <c:ext xmlns:c16="http://schemas.microsoft.com/office/drawing/2014/chart" uri="{C3380CC4-5D6E-409C-BE32-E72D297353CC}">
                <c16:uniqueId val="{00000003-708C-4C6B-A3A4-888C959BDC9A}"/>
              </c:ext>
            </c:extLst>
          </c:dPt>
          <c:cat>
            <c:strRef>
              <c:f>Sheet1!$A$2:$A$3</c:f>
              <c:strCache>
                <c:ptCount val="2"/>
                <c:pt idx="0">
                  <c:v>SD satellite channel</c:v>
                </c:pt>
                <c:pt idx="1">
                  <c:v>SD OTT channel</c:v>
                </c:pt>
              </c:strCache>
            </c:strRef>
          </c:cat>
          <c:val>
            <c:numRef>
              <c:f>Sheet1!$C$2:$C$3</c:f>
              <c:numCache>
                <c:formatCode>General</c:formatCode>
                <c:ptCount val="2"/>
                <c:pt idx="0">
                  <c:v>0.0</c:v>
                </c:pt>
                <c:pt idx="1">
                  <c:v>331.7</c:v>
                </c:pt>
              </c:numCache>
            </c:numRef>
          </c:val>
          <c:extLst xmlns:c16r2="http://schemas.microsoft.com/office/drawing/2015/06/chart">
            <c:ext xmlns:c16="http://schemas.microsoft.com/office/drawing/2014/chart" uri="{C3380CC4-5D6E-409C-BE32-E72D297353CC}">
              <c16:uniqueId val="{00000001-708C-4C6B-A3A4-888C959BDC9A}"/>
            </c:ext>
          </c:extLst>
        </c:ser>
        <c:dLbls>
          <c:showLegendKey val="0"/>
          <c:showVal val="0"/>
          <c:showCatName val="0"/>
          <c:showSerName val="0"/>
          <c:showPercent val="0"/>
          <c:showBubbleSize val="0"/>
        </c:dLbls>
        <c:gapWidth val="150"/>
        <c:overlap val="100"/>
        <c:axId val="2139579608"/>
        <c:axId val="2139583400"/>
      </c:barChart>
      <c:catAx>
        <c:axId val="213957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9583400"/>
        <c:crosses val="autoZero"/>
        <c:auto val="1"/>
        <c:lblAlgn val="ctr"/>
        <c:lblOffset val="100"/>
        <c:noMultiLvlLbl val="0"/>
      </c:catAx>
      <c:valAx>
        <c:axId val="2139583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9579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Inflection points at which satellite feed becomes cheaper than OTT streaming (per channel)</a:t>
            </a:r>
          </a:p>
        </c:rich>
      </c:tx>
      <c:layout/>
      <c:overlay val="0"/>
      <c:spPr>
        <a:noFill/>
        <a:ln>
          <a:noFill/>
        </a:ln>
        <a:effectLst/>
      </c:spPr>
    </c:title>
    <c:autoTitleDeleted val="0"/>
    <c:plotArea>
      <c:layout/>
      <c:areaChart>
        <c:grouping val="standard"/>
        <c:varyColors val="0"/>
        <c:ser>
          <c:idx val="0"/>
          <c:order val="0"/>
          <c:tx>
            <c:strRef>
              <c:f>Sheet1!$A$2</c:f>
              <c:strCache>
                <c:ptCount val="1"/>
                <c:pt idx="0">
                  <c:v>SD channel</c:v>
                </c:pt>
              </c:strCache>
            </c:strRef>
          </c:tx>
          <c:spPr>
            <a:solidFill>
              <a:schemeClr val="accent1"/>
            </a:solidFill>
            <a:ln>
              <a:noFill/>
            </a:ln>
            <a:effectLst/>
          </c:spPr>
          <c:cat>
            <c:strRef>
              <c:f>Sheet1!$B$1:$AI$1</c:f>
              <c:strCache>
                <c:ptCount val="34"/>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500</c:v>
                </c:pt>
                <c:pt idx="25">
                  <c:v>1,000</c:v>
                </c:pt>
                <c:pt idx="26">
                  <c:v>5,000</c:v>
                </c:pt>
                <c:pt idx="27">
                  <c:v>10,000</c:v>
                </c:pt>
                <c:pt idx="28">
                  <c:v>15,000</c:v>
                </c:pt>
                <c:pt idx="29">
                  <c:v>20,000</c:v>
                </c:pt>
                <c:pt idx="30">
                  <c:v>25,000</c:v>
                </c:pt>
                <c:pt idx="31">
                  <c:v>30,000</c:v>
                </c:pt>
                <c:pt idx="32">
                  <c:v>35,000</c:v>
                </c:pt>
                <c:pt idx="33">
                  <c:v>40,000</c:v>
                </c:pt>
              </c:strCache>
            </c:strRef>
          </c:cat>
          <c:val>
            <c:numRef>
              <c:f>Sheet1!$B$2:$AI$2</c:f>
              <c:numCache>
                <c:formatCode>_(* #,##0.00_);_(* \(#,##0.00\);_(* "-"??_);_(@_)</c:formatCode>
                <c:ptCount val="34"/>
                <c:pt idx="0">
                  <c:v>5.0</c:v>
                </c:pt>
                <c:pt idx="1">
                  <c:v>3.0</c:v>
                </c:pt>
                <c:pt idx="2">
                  <c:v>3.0</c:v>
                </c:pt>
                <c:pt idx="3">
                  <c:v>2.0</c:v>
                </c:pt>
                <c:pt idx="4">
                  <c:v>1.5</c:v>
                </c:pt>
                <c:pt idx="5">
                  <c:v>1.5</c:v>
                </c:pt>
                <c:pt idx="6">
                  <c:v>1.5</c:v>
                </c:pt>
                <c:pt idx="7">
                  <c:v>1.0</c:v>
                </c:pt>
                <c:pt idx="8">
                  <c:v>1.0</c:v>
                </c:pt>
                <c:pt idx="9">
                  <c:v>1.0</c:v>
                </c:pt>
                <c:pt idx="10">
                  <c:v>1.0</c:v>
                </c:pt>
                <c:pt idx="11">
                  <c:v>1.0</c:v>
                </c:pt>
                <c:pt idx="12">
                  <c:v>1.0</c:v>
                </c:pt>
                <c:pt idx="13">
                  <c:v>1.0</c:v>
                </c:pt>
                <c:pt idx="14">
                  <c:v>1.0</c:v>
                </c:pt>
                <c:pt idx="15">
                  <c:v>0.5</c:v>
                </c:pt>
                <c:pt idx="16">
                  <c:v>0.5</c:v>
                </c:pt>
                <c:pt idx="17">
                  <c:v>0.5</c:v>
                </c:pt>
                <c:pt idx="18">
                  <c:v>0.5</c:v>
                </c:pt>
                <c:pt idx="19">
                  <c:v>0.5</c:v>
                </c:pt>
                <c:pt idx="20">
                  <c:v>0.5</c:v>
                </c:pt>
                <c:pt idx="21">
                  <c:v>0.5</c:v>
                </c:pt>
                <c:pt idx="22">
                  <c:v>0.5</c:v>
                </c:pt>
                <c:pt idx="23">
                  <c:v>0.5</c:v>
                </c:pt>
                <c:pt idx="24">
                  <c:v>0.25</c:v>
                </c:pt>
                <c:pt idx="25">
                  <c:v>0.16</c:v>
                </c:pt>
                <c:pt idx="26">
                  <c:v>0.08</c:v>
                </c:pt>
                <c:pt idx="27">
                  <c:v>0.02</c:v>
                </c:pt>
                <c:pt idx="28">
                  <c:v>0.02</c:v>
                </c:pt>
                <c:pt idx="29">
                  <c:v>0.02</c:v>
                </c:pt>
                <c:pt idx="30">
                  <c:v>0.02</c:v>
                </c:pt>
                <c:pt idx="31">
                  <c:v>0.02</c:v>
                </c:pt>
                <c:pt idx="32">
                  <c:v>0.02</c:v>
                </c:pt>
                <c:pt idx="33">
                  <c:v>0.0023</c:v>
                </c:pt>
              </c:numCache>
            </c:numRef>
          </c:val>
          <c:extLst xmlns:c16r2="http://schemas.microsoft.com/office/drawing/2015/06/chart">
            <c:ext xmlns:c16="http://schemas.microsoft.com/office/drawing/2014/chart" uri="{C3380CC4-5D6E-409C-BE32-E72D297353CC}">
              <c16:uniqueId val="{00000000-EBE6-4620-A2B3-0BED5F2F5699}"/>
            </c:ext>
          </c:extLst>
        </c:ser>
        <c:ser>
          <c:idx val="1"/>
          <c:order val="1"/>
          <c:tx>
            <c:strRef>
              <c:f>Sheet1!$A$3</c:f>
              <c:strCache>
                <c:ptCount val="1"/>
                <c:pt idx="0">
                  <c:v>HD channel</c:v>
                </c:pt>
              </c:strCache>
            </c:strRef>
          </c:tx>
          <c:spPr>
            <a:solidFill>
              <a:schemeClr val="accent2"/>
            </a:solidFill>
            <a:ln>
              <a:noFill/>
            </a:ln>
            <a:effectLst/>
          </c:spPr>
          <c:cat>
            <c:strRef>
              <c:f>Sheet1!$B$1:$AI$1</c:f>
              <c:strCache>
                <c:ptCount val="34"/>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500</c:v>
                </c:pt>
                <c:pt idx="25">
                  <c:v>1,000</c:v>
                </c:pt>
                <c:pt idx="26">
                  <c:v>5,000</c:v>
                </c:pt>
                <c:pt idx="27">
                  <c:v>10,000</c:v>
                </c:pt>
                <c:pt idx="28">
                  <c:v>15,000</c:v>
                </c:pt>
                <c:pt idx="29">
                  <c:v>20,000</c:v>
                </c:pt>
                <c:pt idx="30">
                  <c:v>25,000</c:v>
                </c:pt>
                <c:pt idx="31">
                  <c:v>30,000</c:v>
                </c:pt>
                <c:pt idx="32">
                  <c:v>35,000</c:v>
                </c:pt>
                <c:pt idx="33">
                  <c:v>40,000</c:v>
                </c:pt>
              </c:strCache>
            </c:strRef>
          </c:cat>
          <c:val>
            <c:numRef>
              <c:f>Sheet1!$B$3:$AI$3</c:f>
              <c:numCache>
                <c:formatCode>General</c:formatCode>
                <c:ptCount val="34"/>
                <c:pt idx="0">
                  <c:v>4.0</c:v>
                </c:pt>
                <c:pt idx="1">
                  <c:v>3.0</c:v>
                </c:pt>
                <c:pt idx="2">
                  <c:v>2.0</c:v>
                </c:pt>
                <c:pt idx="3">
                  <c:v>1.5</c:v>
                </c:pt>
                <c:pt idx="4">
                  <c:v>1.5</c:v>
                </c:pt>
                <c:pt idx="5">
                  <c:v>1.5</c:v>
                </c:pt>
                <c:pt idx="6" formatCode="_(* #,##0.00_);_(* \(#,##0.00\);_(* &quot;-&quot;??_);_(@_)">
                  <c:v>1.0</c:v>
                </c:pt>
                <c:pt idx="7" formatCode="_(* #,##0.00_);_(* \(#,##0.00\);_(* &quot;-&quot;??_);_(@_)">
                  <c:v>1.0</c:v>
                </c:pt>
                <c:pt idx="8" formatCode="_(* #,##0.00_);_(* \(#,##0.00\);_(* &quot;-&quot;??_);_(@_)">
                  <c:v>1.0</c:v>
                </c:pt>
                <c:pt idx="9" formatCode="_(* #,##0.00_);_(* \(#,##0.00\);_(* &quot;-&quot;??_);_(@_)">
                  <c:v>1.0</c:v>
                </c:pt>
                <c:pt idx="10" formatCode="_(* #,##0.00_);_(* \(#,##0.00\);_(* &quot;-&quot;??_);_(@_)">
                  <c:v>1.0</c:v>
                </c:pt>
                <c:pt idx="11" formatCode="_(* #,##0.00_);_(* \(#,##0.00\);_(* &quot;-&quot;??_);_(@_)">
                  <c:v>1.0</c:v>
                </c:pt>
                <c:pt idx="12" formatCode="_(* #,##0.00_);_(* \(#,##0.00\);_(* &quot;-&quot;??_);_(@_)">
                  <c:v>1.0</c:v>
                </c:pt>
                <c:pt idx="13" formatCode="_(* #,##0.00_);_(* \(#,##0.00\);_(* &quot;-&quot;??_);_(@_)">
                  <c:v>0.5</c:v>
                </c:pt>
                <c:pt idx="14" formatCode="_(* #,##0.00_);_(* \(#,##0.00\);_(* &quot;-&quot;??_);_(@_)">
                  <c:v>0.5</c:v>
                </c:pt>
                <c:pt idx="15" formatCode="_(* #,##0.00_);_(* \(#,##0.00\);_(* &quot;-&quot;??_);_(@_)">
                  <c:v>0.5</c:v>
                </c:pt>
                <c:pt idx="16" formatCode="_(* #,##0.00_);_(* \(#,##0.00\);_(* &quot;-&quot;??_);_(@_)">
                  <c:v>0.5</c:v>
                </c:pt>
                <c:pt idx="17" formatCode="_(* #,##0.00_);_(* \(#,##0.00\);_(* &quot;-&quot;??_);_(@_)">
                  <c:v>0.5</c:v>
                </c:pt>
                <c:pt idx="18" formatCode="_(* #,##0.00_);_(* \(#,##0.00\);_(* &quot;-&quot;??_);_(@_)">
                  <c:v>0.5</c:v>
                </c:pt>
                <c:pt idx="19" formatCode="_(* #,##0.00_);_(* \(#,##0.00\);_(* &quot;-&quot;??_);_(@_)">
                  <c:v>0.5</c:v>
                </c:pt>
                <c:pt idx="20" formatCode="_(* #,##0.00_);_(* \(#,##0.00\);_(* &quot;-&quot;??_);_(@_)">
                  <c:v>0.5</c:v>
                </c:pt>
                <c:pt idx="21" formatCode="_(* #,##0.00_);_(* \(#,##0.00\);_(* &quot;-&quot;??_);_(@_)">
                  <c:v>0.5</c:v>
                </c:pt>
                <c:pt idx="22" formatCode="_(* #,##0.00_);_(* \(#,##0.00\);_(* &quot;-&quot;??_);_(@_)">
                  <c:v>0.5</c:v>
                </c:pt>
                <c:pt idx="23">
                  <c:v>0.25</c:v>
                </c:pt>
                <c:pt idx="24">
                  <c:v>0.16</c:v>
                </c:pt>
                <c:pt idx="25">
                  <c:v>0.08</c:v>
                </c:pt>
                <c:pt idx="26" formatCode="_(* #,##0.00_);_(* \(#,##0.00\);_(* &quot;-&quot;??_);_(@_)">
                  <c:v>0.02</c:v>
                </c:pt>
                <c:pt idx="27" formatCode="_(* #,##0.00_);_(* \(#,##0.00\);_(* &quot;-&quot;??_);_(@_)">
                  <c:v>0.02</c:v>
                </c:pt>
                <c:pt idx="28" formatCode="_(* #,##0.00_);_(* \(#,##0.00\);_(* &quot;-&quot;??_);_(@_)">
                  <c:v>0.02</c:v>
                </c:pt>
                <c:pt idx="29" formatCode="_(* #,##0.00_);_(* \(#,##0.00\);_(* &quot;-&quot;??_);_(@_)">
                  <c:v>0.02</c:v>
                </c:pt>
                <c:pt idx="30" formatCode="_(* #,##0.00_);_(* \(#,##0.00\);_(* &quot;-&quot;??_);_(@_)">
                  <c:v>0.02</c:v>
                </c:pt>
                <c:pt idx="31" formatCode="_(* #,##0.00_);_(* \(#,##0.00\);_(* &quot;-&quot;??_);_(@_)">
                  <c:v>0.02</c:v>
                </c:pt>
                <c:pt idx="32" formatCode="_(* #,##0.00_);_(* \(#,##0.00\);_(* &quot;-&quot;??_);_(@_)">
                  <c:v>0.0023</c:v>
                </c:pt>
                <c:pt idx="33" formatCode="_(* #,##0.00_);_(* \(#,##0.00\);_(* &quot;-&quot;??_);_(@_)">
                  <c:v>0.0023</c:v>
                </c:pt>
              </c:numCache>
            </c:numRef>
          </c:val>
          <c:extLst xmlns:c16r2="http://schemas.microsoft.com/office/drawing/2015/06/chart">
            <c:ext xmlns:c16="http://schemas.microsoft.com/office/drawing/2014/chart" uri="{C3380CC4-5D6E-409C-BE32-E72D297353CC}">
              <c16:uniqueId val="{000000AC-EBE6-4620-A2B3-0BED5F2F5699}"/>
            </c:ext>
          </c:extLst>
        </c:ser>
        <c:ser>
          <c:idx val="2"/>
          <c:order val="2"/>
          <c:tx>
            <c:strRef>
              <c:f>Sheet1!$A$4</c:f>
              <c:strCache>
                <c:ptCount val="1"/>
                <c:pt idx="0">
                  <c:v>UHD channel</c:v>
                </c:pt>
              </c:strCache>
            </c:strRef>
          </c:tx>
          <c:spPr>
            <a:solidFill>
              <a:schemeClr val="accent3"/>
            </a:solidFill>
            <a:ln>
              <a:noFill/>
            </a:ln>
            <a:effectLst/>
          </c:spPr>
          <c:cat>
            <c:strRef>
              <c:f>Sheet1!$B$1:$AI$1</c:f>
              <c:strCache>
                <c:ptCount val="34"/>
                <c:pt idx="0">
                  <c:v>20</c:v>
                </c:pt>
                <c:pt idx="1">
                  <c:v>30</c:v>
                </c:pt>
                <c:pt idx="2">
                  <c:v>40</c:v>
                </c:pt>
                <c:pt idx="3">
                  <c:v>50</c:v>
                </c:pt>
                <c:pt idx="4">
                  <c:v>60</c:v>
                </c:pt>
                <c:pt idx="5">
                  <c:v>70</c:v>
                </c:pt>
                <c:pt idx="6">
                  <c:v>80</c:v>
                </c:pt>
                <c:pt idx="7">
                  <c:v>90</c:v>
                </c:pt>
                <c:pt idx="8">
                  <c:v>100</c:v>
                </c:pt>
                <c:pt idx="9">
                  <c:v>110</c:v>
                </c:pt>
                <c:pt idx="10">
                  <c:v>120</c:v>
                </c:pt>
                <c:pt idx="11">
                  <c:v>130</c:v>
                </c:pt>
                <c:pt idx="12">
                  <c:v>140</c:v>
                </c:pt>
                <c:pt idx="13">
                  <c:v>150</c:v>
                </c:pt>
                <c:pt idx="14">
                  <c:v>160</c:v>
                </c:pt>
                <c:pt idx="15">
                  <c:v>170</c:v>
                </c:pt>
                <c:pt idx="16">
                  <c:v>180</c:v>
                </c:pt>
                <c:pt idx="17">
                  <c:v>190</c:v>
                </c:pt>
                <c:pt idx="18">
                  <c:v>200</c:v>
                </c:pt>
                <c:pt idx="19">
                  <c:v>210</c:v>
                </c:pt>
                <c:pt idx="20">
                  <c:v>220</c:v>
                </c:pt>
                <c:pt idx="21">
                  <c:v>230</c:v>
                </c:pt>
                <c:pt idx="22">
                  <c:v>240</c:v>
                </c:pt>
                <c:pt idx="23">
                  <c:v>250</c:v>
                </c:pt>
                <c:pt idx="24">
                  <c:v>500</c:v>
                </c:pt>
                <c:pt idx="25">
                  <c:v>1,000</c:v>
                </c:pt>
                <c:pt idx="26">
                  <c:v>5,000</c:v>
                </c:pt>
                <c:pt idx="27">
                  <c:v>10,000</c:v>
                </c:pt>
                <c:pt idx="28">
                  <c:v>15,000</c:v>
                </c:pt>
                <c:pt idx="29">
                  <c:v>20,000</c:v>
                </c:pt>
                <c:pt idx="30">
                  <c:v>25,000</c:v>
                </c:pt>
                <c:pt idx="31">
                  <c:v>30,000</c:v>
                </c:pt>
                <c:pt idx="32">
                  <c:v>35,000</c:v>
                </c:pt>
                <c:pt idx="33">
                  <c:v>40,000</c:v>
                </c:pt>
              </c:strCache>
            </c:strRef>
          </c:cat>
          <c:val>
            <c:numRef>
              <c:f>Sheet1!$B$4:$AI$4</c:f>
              <c:numCache>
                <c:formatCode>General</c:formatCode>
                <c:ptCount val="34"/>
                <c:pt idx="0">
                  <c:v>2.0</c:v>
                </c:pt>
                <c:pt idx="1">
                  <c:v>2.0</c:v>
                </c:pt>
                <c:pt idx="2">
                  <c:v>1.5</c:v>
                </c:pt>
                <c:pt idx="3">
                  <c:v>1.0</c:v>
                </c:pt>
                <c:pt idx="4">
                  <c:v>1.0</c:v>
                </c:pt>
                <c:pt idx="5">
                  <c:v>1.0</c:v>
                </c:pt>
                <c:pt idx="6">
                  <c:v>0.5</c:v>
                </c:pt>
                <c:pt idx="7">
                  <c:v>0.5</c:v>
                </c:pt>
                <c:pt idx="8">
                  <c:v>0.5</c:v>
                </c:pt>
                <c:pt idx="9">
                  <c:v>0.5</c:v>
                </c:pt>
                <c:pt idx="10">
                  <c:v>0.5</c:v>
                </c:pt>
                <c:pt idx="11">
                  <c:v>0.5</c:v>
                </c:pt>
                <c:pt idx="12">
                  <c:v>0.5</c:v>
                </c:pt>
                <c:pt idx="13">
                  <c:v>0.25</c:v>
                </c:pt>
                <c:pt idx="14">
                  <c:v>0.25</c:v>
                </c:pt>
                <c:pt idx="15">
                  <c:v>0.25</c:v>
                </c:pt>
                <c:pt idx="16">
                  <c:v>0.25</c:v>
                </c:pt>
                <c:pt idx="17">
                  <c:v>0.25</c:v>
                </c:pt>
                <c:pt idx="18">
                  <c:v>0.25</c:v>
                </c:pt>
                <c:pt idx="19">
                  <c:v>0.25</c:v>
                </c:pt>
                <c:pt idx="20">
                  <c:v>0.25</c:v>
                </c:pt>
                <c:pt idx="21">
                  <c:v>0.16</c:v>
                </c:pt>
                <c:pt idx="22">
                  <c:v>0.16</c:v>
                </c:pt>
                <c:pt idx="23">
                  <c:v>0.16</c:v>
                </c:pt>
                <c:pt idx="24">
                  <c:v>0.08</c:v>
                </c:pt>
                <c:pt idx="25">
                  <c:v>0.08</c:v>
                </c:pt>
                <c:pt idx="26" formatCode="_(* #,##0.00_);_(* \(#,##0.00\);_(* &quot;-&quot;??_);_(@_)">
                  <c:v>0.02</c:v>
                </c:pt>
                <c:pt idx="27" formatCode="_(* #,##0.00_);_(* \(#,##0.00\);_(* &quot;-&quot;??_);_(@_)">
                  <c:v>0.02</c:v>
                </c:pt>
                <c:pt idx="28" formatCode="_(* #,##0.00_);_(* \(#,##0.00\);_(* &quot;-&quot;??_);_(@_)">
                  <c:v>0.02</c:v>
                </c:pt>
                <c:pt idx="29" formatCode="_(* #,##0.00_);_(* \(#,##0.00\);_(* &quot;-&quot;??_);_(@_)">
                  <c:v>0.0023</c:v>
                </c:pt>
                <c:pt idx="30" formatCode="_(* #,##0.00_);_(* \(#,##0.00\);_(* &quot;-&quot;??_);_(@_)">
                  <c:v>0.0023</c:v>
                </c:pt>
                <c:pt idx="31" formatCode="_(* #,##0.00_);_(* \(#,##0.00\);_(* &quot;-&quot;??_);_(@_)">
                  <c:v>0.0023</c:v>
                </c:pt>
                <c:pt idx="32" formatCode="_(* #,##0.00_);_(* \(#,##0.00\);_(* &quot;-&quot;??_);_(@_)">
                  <c:v>0.0023</c:v>
                </c:pt>
                <c:pt idx="33" formatCode="_(* #,##0.00_);_(* \(#,##0.00\);_(* &quot;-&quot;??_);_(@_)">
                  <c:v>0.0023</c:v>
                </c:pt>
              </c:numCache>
            </c:numRef>
          </c:val>
          <c:extLst xmlns:c16r2="http://schemas.microsoft.com/office/drawing/2015/06/chart">
            <c:ext xmlns:c16="http://schemas.microsoft.com/office/drawing/2014/chart" uri="{C3380CC4-5D6E-409C-BE32-E72D297353CC}">
              <c16:uniqueId val="{000000AD-EBE6-4620-A2B3-0BED5F2F5699}"/>
            </c:ext>
          </c:extLst>
        </c:ser>
        <c:dLbls>
          <c:showLegendKey val="0"/>
          <c:showVal val="0"/>
          <c:showCatName val="0"/>
          <c:showSerName val="0"/>
          <c:showPercent val="0"/>
          <c:showBubbleSize val="0"/>
        </c:dLbls>
        <c:axId val="2139676136"/>
        <c:axId val="2139682856"/>
      </c:areaChart>
      <c:catAx>
        <c:axId val="2139676136"/>
        <c:scaling>
          <c:orientation val="minMax"/>
        </c:scaling>
        <c:delete val="0"/>
        <c:axPos val="b"/>
        <c:minorGridlines>
          <c:spPr>
            <a:ln w="9525" cap="flat" cmpd="sng" algn="ctr">
              <a:no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 viewers (000s)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9682856"/>
        <c:crosses val="autoZero"/>
        <c:auto val="1"/>
        <c:lblAlgn val="ctr"/>
        <c:lblOffset val="100"/>
        <c:noMultiLvlLbl val="0"/>
      </c:catAx>
      <c:valAx>
        <c:axId val="213968285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a:t>Hours viewed/day</a:t>
                </a:r>
              </a:p>
            </c:rich>
          </c:tx>
          <c:layout/>
          <c:overlay val="0"/>
          <c:spPr>
            <a:noFill/>
            <a:ln>
              <a:noFill/>
            </a:ln>
            <a:effectLst/>
          </c:sp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3967613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a:t>Margin vs. ARPU</a:t>
            </a:r>
          </a:p>
        </c:rich>
      </c:tx>
      <c:layout/>
      <c:overlay val="0"/>
      <c:spPr>
        <a:noFill/>
        <a:ln>
          <a:noFill/>
        </a:ln>
        <a:effectLst/>
      </c:spPr>
    </c:title>
    <c:autoTitleDeleted val="0"/>
    <c:plotArea>
      <c:layout/>
      <c:barChart>
        <c:barDir val="col"/>
        <c:grouping val="stacked"/>
        <c:varyColors val="0"/>
        <c:ser>
          <c:idx val="0"/>
          <c:order val="0"/>
          <c:tx>
            <c:strRef>
              <c:f>Sheet1!$A$2</c:f>
              <c:strCache>
                <c:ptCount val="1"/>
                <c:pt idx="0">
                  <c:v>Broadcast costs</c:v>
                </c:pt>
              </c:strCache>
            </c:strRef>
          </c:tx>
          <c:spPr>
            <a:solidFill>
              <a:schemeClr val="accent1"/>
            </a:solidFill>
            <a:ln>
              <a:noFill/>
            </a:ln>
            <a:effectLst/>
          </c:spPr>
          <c:invertIfNegative val="0"/>
          <c:cat>
            <c:strRef>
              <c:f>Sheet1!$B$1:$J$1</c:f>
              <c:strCache>
                <c:ptCount val="9"/>
                <c:pt idx="0">
                  <c:v>SD</c:v>
                </c:pt>
                <c:pt idx="1">
                  <c:v>HD</c:v>
                </c:pt>
                <c:pt idx="2">
                  <c:v>UHD</c:v>
                </c:pt>
                <c:pt idx="3">
                  <c:v>SD2</c:v>
                </c:pt>
                <c:pt idx="4">
                  <c:v>HD2</c:v>
                </c:pt>
                <c:pt idx="5">
                  <c:v>UHD2</c:v>
                </c:pt>
                <c:pt idx="6">
                  <c:v>SD</c:v>
                </c:pt>
                <c:pt idx="7">
                  <c:v>HD</c:v>
                </c:pt>
                <c:pt idx="8">
                  <c:v>UHD</c:v>
                </c:pt>
              </c:strCache>
            </c:strRef>
          </c:cat>
          <c:val>
            <c:numRef>
              <c:f>Sheet1!$B$2:$J$2</c:f>
              <c:numCache>
                <c:formatCode>General</c:formatCode>
                <c:ptCount val="9"/>
                <c:pt idx="0">
                  <c:v>0.33</c:v>
                </c:pt>
                <c:pt idx="1">
                  <c:v>0.8</c:v>
                </c:pt>
                <c:pt idx="2">
                  <c:v>2.2</c:v>
                </c:pt>
                <c:pt idx="3">
                  <c:v>0.99</c:v>
                </c:pt>
                <c:pt idx="4">
                  <c:v>2.3</c:v>
                </c:pt>
                <c:pt idx="5">
                  <c:v>6.6</c:v>
                </c:pt>
                <c:pt idx="6">
                  <c:v>1.4</c:v>
                </c:pt>
                <c:pt idx="7">
                  <c:v>3.1</c:v>
                </c:pt>
                <c:pt idx="8">
                  <c:v>8.8</c:v>
                </c:pt>
              </c:numCache>
            </c:numRef>
          </c:val>
          <c:extLst xmlns:c16r2="http://schemas.microsoft.com/office/drawing/2015/06/chart">
            <c:ext xmlns:c16="http://schemas.microsoft.com/office/drawing/2014/chart" uri="{C3380CC4-5D6E-409C-BE32-E72D297353CC}">
              <c16:uniqueId val="{00000000-8DEC-40E8-9C91-7E065F239294}"/>
            </c:ext>
          </c:extLst>
        </c:ser>
        <c:ser>
          <c:idx val="1"/>
          <c:order val="1"/>
          <c:tx>
            <c:strRef>
              <c:f>Sheet1!$A$3</c:f>
              <c:strCache>
                <c:ptCount val="1"/>
                <c:pt idx="0">
                  <c:v>Content</c:v>
                </c:pt>
              </c:strCache>
            </c:strRef>
          </c:tx>
          <c:spPr>
            <a:solidFill>
              <a:schemeClr val="accent2"/>
            </a:solidFill>
            <a:ln>
              <a:noFill/>
            </a:ln>
            <a:effectLst/>
          </c:spPr>
          <c:invertIfNegative val="0"/>
          <c:cat>
            <c:strRef>
              <c:f>Sheet1!$B$1:$J$1</c:f>
              <c:strCache>
                <c:ptCount val="9"/>
                <c:pt idx="0">
                  <c:v>SD</c:v>
                </c:pt>
                <c:pt idx="1">
                  <c:v>HD</c:v>
                </c:pt>
                <c:pt idx="2">
                  <c:v>UHD</c:v>
                </c:pt>
                <c:pt idx="3">
                  <c:v>SD2</c:v>
                </c:pt>
                <c:pt idx="4">
                  <c:v>HD2</c:v>
                </c:pt>
                <c:pt idx="5">
                  <c:v>UHD2</c:v>
                </c:pt>
                <c:pt idx="6">
                  <c:v>SD</c:v>
                </c:pt>
                <c:pt idx="7">
                  <c:v>HD</c:v>
                </c:pt>
                <c:pt idx="8">
                  <c:v>UHD</c:v>
                </c:pt>
              </c:strCache>
            </c:strRef>
          </c:cat>
          <c:val>
            <c:numRef>
              <c:f>Sheet1!$B$3:$J$3</c:f>
              <c:numCache>
                <c:formatCode>General</c:formatCode>
                <c:ptCount val="9"/>
                <c:pt idx="0">
                  <c:v>4.0</c:v>
                </c:pt>
                <c:pt idx="1">
                  <c:v>5.0</c:v>
                </c:pt>
                <c:pt idx="2">
                  <c:v>6.0</c:v>
                </c:pt>
                <c:pt idx="3">
                  <c:v>4.0</c:v>
                </c:pt>
                <c:pt idx="4">
                  <c:v>5.0</c:v>
                </c:pt>
                <c:pt idx="5">
                  <c:v>6.0</c:v>
                </c:pt>
                <c:pt idx="6">
                  <c:v>4.0</c:v>
                </c:pt>
                <c:pt idx="7">
                  <c:v>5.0</c:v>
                </c:pt>
                <c:pt idx="8">
                  <c:v>6.0</c:v>
                </c:pt>
              </c:numCache>
            </c:numRef>
          </c:val>
          <c:extLst xmlns:c16r2="http://schemas.microsoft.com/office/drawing/2015/06/chart">
            <c:ext xmlns:c16="http://schemas.microsoft.com/office/drawing/2014/chart" uri="{C3380CC4-5D6E-409C-BE32-E72D297353CC}">
              <c16:uniqueId val="{00000001-8DEC-40E8-9C91-7E065F239294}"/>
            </c:ext>
          </c:extLst>
        </c:ser>
        <c:ser>
          <c:idx val="2"/>
          <c:order val="2"/>
          <c:tx>
            <c:strRef>
              <c:f>Sheet1!$A$4</c:f>
              <c:strCache>
                <c:ptCount val="1"/>
                <c:pt idx="0">
                  <c:v>Sales/Marketing</c:v>
                </c:pt>
              </c:strCache>
            </c:strRef>
          </c:tx>
          <c:spPr>
            <a:solidFill>
              <a:schemeClr val="accent3"/>
            </a:solidFill>
            <a:ln>
              <a:noFill/>
            </a:ln>
            <a:effectLst/>
          </c:spPr>
          <c:invertIfNegative val="0"/>
          <c:cat>
            <c:strRef>
              <c:f>Sheet1!$B$1:$J$1</c:f>
              <c:strCache>
                <c:ptCount val="9"/>
                <c:pt idx="0">
                  <c:v>SD</c:v>
                </c:pt>
                <c:pt idx="1">
                  <c:v>HD</c:v>
                </c:pt>
                <c:pt idx="2">
                  <c:v>UHD</c:v>
                </c:pt>
                <c:pt idx="3">
                  <c:v>SD2</c:v>
                </c:pt>
                <c:pt idx="4">
                  <c:v>HD2</c:v>
                </c:pt>
                <c:pt idx="5">
                  <c:v>UHD2</c:v>
                </c:pt>
                <c:pt idx="6">
                  <c:v>SD</c:v>
                </c:pt>
                <c:pt idx="7">
                  <c:v>HD</c:v>
                </c:pt>
                <c:pt idx="8">
                  <c:v>UHD</c:v>
                </c:pt>
              </c:strCache>
            </c:strRef>
          </c:cat>
          <c:val>
            <c:numRef>
              <c:f>Sheet1!$B$4:$J$4</c:f>
              <c:numCache>
                <c:formatCode>General</c:formatCode>
                <c:ptCount val="9"/>
                <c:pt idx="0">
                  <c:v>1.5</c:v>
                </c:pt>
                <c:pt idx="1">
                  <c:v>1.5</c:v>
                </c:pt>
                <c:pt idx="2">
                  <c:v>1.5</c:v>
                </c:pt>
                <c:pt idx="3">
                  <c:v>1.5</c:v>
                </c:pt>
                <c:pt idx="4">
                  <c:v>1.5</c:v>
                </c:pt>
                <c:pt idx="5">
                  <c:v>1.5</c:v>
                </c:pt>
                <c:pt idx="6">
                  <c:v>1.5</c:v>
                </c:pt>
                <c:pt idx="7">
                  <c:v>1.5</c:v>
                </c:pt>
                <c:pt idx="8">
                  <c:v>1.5</c:v>
                </c:pt>
              </c:numCache>
            </c:numRef>
          </c:val>
          <c:extLst xmlns:c16r2="http://schemas.microsoft.com/office/drawing/2015/06/chart">
            <c:ext xmlns:c16="http://schemas.microsoft.com/office/drawing/2014/chart" uri="{C3380CC4-5D6E-409C-BE32-E72D297353CC}">
              <c16:uniqueId val="{00000002-8DEC-40E8-9C91-7E065F239294}"/>
            </c:ext>
          </c:extLst>
        </c:ser>
        <c:ser>
          <c:idx val="3"/>
          <c:order val="3"/>
          <c:tx>
            <c:strRef>
              <c:f>Sheet1!$A$5</c:f>
              <c:strCache>
                <c:ptCount val="1"/>
                <c:pt idx="0">
                  <c:v>Margin</c:v>
                </c:pt>
              </c:strCache>
            </c:strRef>
          </c:tx>
          <c:spPr>
            <a:solidFill>
              <a:schemeClr val="accent4"/>
            </a:solidFill>
            <a:ln>
              <a:noFill/>
            </a:ln>
            <a:effectLst/>
          </c:spPr>
          <c:invertIfNegative val="0"/>
          <c:cat>
            <c:strRef>
              <c:f>Sheet1!$B$1:$J$1</c:f>
              <c:strCache>
                <c:ptCount val="9"/>
                <c:pt idx="0">
                  <c:v>SD</c:v>
                </c:pt>
                <c:pt idx="1">
                  <c:v>HD</c:v>
                </c:pt>
                <c:pt idx="2">
                  <c:v>UHD</c:v>
                </c:pt>
                <c:pt idx="3">
                  <c:v>SD2</c:v>
                </c:pt>
                <c:pt idx="4">
                  <c:v>HD2</c:v>
                </c:pt>
                <c:pt idx="5">
                  <c:v>UHD2</c:v>
                </c:pt>
                <c:pt idx="6">
                  <c:v>SD</c:v>
                </c:pt>
                <c:pt idx="7">
                  <c:v>HD</c:v>
                </c:pt>
                <c:pt idx="8">
                  <c:v>UHD</c:v>
                </c:pt>
              </c:strCache>
            </c:strRef>
          </c:cat>
          <c:val>
            <c:numRef>
              <c:f>Sheet1!$B$5:$J$5</c:f>
              <c:numCache>
                <c:formatCode>General</c:formatCode>
                <c:ptCount val="9"/>
                <c:pt idx="0">
                  <c:v>2.17</c:v>
                </c:pt>
                <c:pt idx="1">
                  <c:v>2.7</c:v>
                </c:pt>
                <c:pt idx="2">
                  <c:v>2.300000000000001</c:v>
                </c:pt>
                <c:pt idx="3">
                  <c:v>1.51</c:v>
                </c:pt>
                <c:pt idx="4">
                  <c:v>1.199999999999999</c:v>
                </c:pt>
                <c:pt idx="5">
                  <c:v>-2.099999999999999</c:v>
                </c:pt>
                <c:pt idx="6">
                  <c:v>1.099999999999999</c:v>
                </c:pt>
                <c:pt idx="7">
                  <c:v>0.4</c:v>
                </c:pt>
                <c:pt idx="8">
                  <c:v>-4.300000000000001</c:v>
                </c:pt>
              </c:numCache>
            </c:numRef>
          </c:val>
          <c:extLst xmlns:c16r2="http://schemas.microsoft.com/office/drawing/2015/06/chart">
            <c:ext xmlns:c16="http://schemas.microsoft.com/office/drawing/2014/chart" uri="{C3380CC4-5D6E-409C-BE32-E72D297353CC}">
              <c16:uniqueId val="{00000003-8DEC-40E8-9C91-7E065F239294}"/>
            </c:ext>
          </c:extLst>
        </c:ser>
        <c:dLbls>
          <c:showLegendKey val="0"/>
          <c:showVal val="0"/>
          <c:showCatName val="0"/>
          <c:showSerName val="0"/>
          <c:showPercent val="0"/>
          <c:showBubbleSize val="0"/>
        </c:dLbls>
        <c:gapWidth val="150"/>
        <c:overlap val="100"/>
        <c:axId val="2141895592"/>
        <c:axId val="2141899368"/>
      </c:barChart>
      <c:catAx>
        <c:axId val="214189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41899368"/>
        <c:crosses val="autoZero"/>
        <c:auto val="1"/>
        <c:lblAlgn val="ctr"/>
        <c:lblOffset val="100"/>
        <c:noMultiLvlLbl val="0"/>
      </c:catAx>
      <c:valAx>
        <c:axId val="2141899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dirty="0"/>
                  <a:t>ARPU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141895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pPr>
      <a:endParaRPr lang="sv-S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3883C-B4D2-411B-994A-98A06518662C}"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GB"/>
        </a:p>
      </dgm:t>
    </dgm:pt>
    <dgm:pt modelId="{77521FD8-3BFB-4E06-BD72-49C98105B855}">
      <dgm:prSet phldrT="[Text]" custT="1"/>
      <dgm:spPr/>
      <dgm:t>
        <a:bodyPr/>
        <a:lstStyle/>
        <a:p>
          <a:r>
            <a:rPr lang="en-GB" sz="1200" dirty="0"/>
            <a:t>DTC is no longer about substitution of existing business relationships or a rejection of subscription TV.</a:t>
          </a:r>
        </a:p>
      </dgm:t>
    </dgm:pt>
    <dgm:pt modelId="{5F5CB60D-0F35-495F-B582-C613E606C0EB}" type="parTrans" cxnId="{61EE18FD-4607-4966-8C5C-DB09F24A429E}">
      <dgm:prSet/>
      <dgm:spPr/>
      <dgm:t>
        <a:bodyPr/>
        <a:lstStyle/>
        <a:p>
          <a:endParaRPr lang="en-GB"/>
        </a:p>
      </dgm:t>
    </dgm:pt>
    <dgm:pt modelId="{1C98A9A5-9E95-4929-ABB8-34CCB96E0FF9}" type="sibTrans" cxnId="{61EE18FD-4607-4966-8C5C-DB09F24A429E}">
      <dgm:prSet/>
      <dgm:spPr/>
      <dgm:t>
        <a:bodyPr/>
        <a:lstStyle/>
        <a:p>
          <a:endParaRPr lang="en-GB"/>
        </a:p>
      </dgm:t>
    </dgm:pt>
    <dgm:pt modelId="{AB3862B9-4620-42C0-A913-EC8A725D71C5}">
      <dgm:prSet phldrT="[Text]" custT="1"/>
      <dgm:spPr/>
      <dgm:t>
        <a:bodyPr anchor="t"/>
        <a:lstStyle/>
        <a:p>
          <a:r>
            <a:rPr lang="en-GB" sz="1200" dirty="0"/>
            <a:t>A cycle of related industry changes has created the perfect environment for the growth of Direct-to-Consumer (DTC) cloud-based TV services.</a:t>
          </a:r>
        </a:p>
      </dgm:t>
    </dgm:pt>
    <dgm:pt modelId="{7C4C9909-668A-46A2-8B14-BEC172871B72}" type="parTrans" cxnId="{3C6ADA31-7224-46A6-B890-C6B9284AC739}">
      <dgm:prSet/>
      <dgm:spPr/>
      <dgm:t>
        <a:bodyPr/>
        <a:lstStyle/>
        <a:p>
          <a:endParaRPr lang="en-GB"/>
        </a:p>
      </dgm:t>
    </dgm:pt>
    <dgm:pt modelId="{83BD9F3B-B3D3-4B94-A7BE-59A126CFD726}" type="sibTrans" cxnId="{3C6ADA31-7224-46A6-B890-C6B9284AC739}">
      <dgm:prSet/>
      <dgm:spPr/>
      <dgm:t>
        <a:bodyPr/>
        <a:lstStyle/>
        <a:p>
          <a:endParaRPr lang="en-GB"/>
        </a:p>
      </dgm:t>
    </dgm:pt>
    <dgm:pt modelId="{922AABEC-1AF1-4B7D-BD6C-B90B3BC67849}">
      <dgm:prSet/>
      <dgm:spPr/>
      <dgm:t>
        <a:bodyPr/>
        <a:lstStyle/>
        <a:p>
          <a:r>
            <a:rPr lang="en-GB"/>
            <a:t>Consumers are already building their own entertainment bundles by aggregating OTT services, DTC is a natural addition to this.</a:t>
          </a:r>
          <a:endParaRPr lang="en-GB" dirty="0"/>
        </a:p>
      </dgm:t>
    </dgm:pt>
    <dgm:pt modelId="{2961AC8F-1BC1-41ED-9CA4-F4B60DB89428}" type="parTrans" cxnId="{BBCC6C60-0301-4037-A6AB-E36CC360D4D1}">
      <dgm:prSet/>
      <dgm:spPr/>
      <dgm:t>
        <a:bodyPr/>
        <a:lstStyle/>
        <a:p>
          <a:endParaRPr lang="en-US"/>
        </a:p>
      </dgm:t>
    </dgm:pt>
    <dgm:pt modelId="{6E398BBF-3963-4C33-9707-7DB5D5CF231C}" type="sibTrans" cxnId="{BBCC6C60-0301-4037-A6AB-E36CC360D4D1}">
      <dgm:prSet/>
      <dgm:spPr/>
      <dgm:t>
        <a:bodyPr/>
        <a:lstStyle/>
        <a:p>
          <a:endParaRPr lang="en-US"/>
        </a:p>
      </dgm:t>
    </dgm:pt>
    <dgm:pt modelId="{D8C1B131-AF24-4548-8535-68962EEE2934}">
      <dgm:prSet/>
      <dgm:spPr/>
      <dgm:t>
        <a:bodyPr/>
        <a:lstStyle/>
        <a:p>
          <a:r>
            <a:rPr lang="en-GB" b="0" dirty="0"/>
            <a:t>Cloud TV is dependent on a third-party broadband network for delivery, making developed markets key, but for addressable homes, a surprising number of emerging  markets look like strong opportunities.</a:t>
          </a:r>
        </a:p>
      </dgm:t>
    </dgm:pt>
    <dgm:pt modelId="{D7B44497-09D2-4DF2-A860-69CA78DF3762}" type="parTrans" cxnId="{AE1EAA92-1D3E-4B0F-B9F5-886E37009A96}">
      <dgm:prSet/>
      <dgm:spPr/>
      <dgm:t>
        <a:bodyPr/>
        <a:lstStyle/>
        <a:p>
          <a:endParaRPr lang="en-US"/>
        </a:p>
      </dgm:t>
    </dgm:pt>
    <dgm:pt modelId="{5F4560C7-98B6-4EBF-81CD-A8AB9B9C1EB1}" type="sibTrans" cxnId="{AE1EAA92-1D3E-4B0F-B9F5-886E37009A96}">
      <dgm:prSet/>
      <dgm:spPr/>
      <dgm:t>
        <a:bodyPr/>
        <a:lstStyle/>
        <a:p>
          <a:endParaRPr lang="en-US"/>
        </a:p>
      </dgm:t>
    </dgm:pt>
    <dgm:pt modelId="{2A24848D-BC95-4D04-A9B3-A15FE5B63830}">
      <dgm:prSet/>
      <dgm:spPr/>
      <dgm:t>
        <a:bodyPr/>
        <a:lstStyle/>
        <a:p>
          <a:r>
            <a:rPr lang="en-GB" dirty="0"/>
            <a:t>Distribution costs for DTC are now at levels that make sense for many.</a:t>
          </a:r>
        </a:p>
      </dgm:t>
    </dgm:pt>
    <dgm:pt modelId="{447061D0-DFAD-4C3D-BE9E-F8FE9C483D2B}" type="parTrans" cxnId="{31352F1D-F9D1-46B1-8CF2-28AF861A1E1B}">
      <dgm:prSet/>
      <dgm:spPr/>
      <dgm:t>
        <a:bodyPr/>
        <a:lstStyle/>
        <a:p>
          <a:endParaRPr lang="en-US"/>
        </a:p>
      </dgm:t>
    </dgm:pt>
    <dgm:pt modelId="{C4E8F081-4B70-494B-9FD5-AD434D71D903}" type="sibTrans" cxnId="{31352F1D-F9D1-46B1-8CF2-28AF861A1E1B}">
      <dgm:prSet/>
      <dgm:spPr/>
      <dgm:t>
        <a:bodyPr/>
        <a:lstStyle/>
        <a:p>
          <a:endParaRPr lang="en-US"/>
        </a:p>
      </dgm:t>
    </dgm:pt>
    <dgm:pt modelId="{47C28733-EFD6-4FEB-9B62-6927E2365465}">
      <dgm:prSet/>
      <dgm:spPr/>
      <dgm:t>
        <a:bodyPr/>
        <a:lstStyle/>
        <a:p>
          <a:r>
            <a:rPr lang="en-GB" dirty="0"/>
            <a:t>Upfront costs to launch a DTC channel are considerably lower than for traditional broadcast with a significant segment of cost base shifted from fixed to variable cost.</a:t>
          </a:r>
        </a:p>
      </dgm:t>
    </dgm:pt>
    <dgm:pt modelId="{E160422F-EB9D-4EF1-857C-7731FD0D63D7}" type="parTrans" cxnId="{08CEAE27-EB57-4A42-AF9C-9487023B75BB}">
      <dgm:prSet/>
      <dgm:spPr/>
      <dgm:t>
        <a:bodyPr/>
        <a:lstStyle/>
        <a:p>
          <a:endParaRPr lang="en-US"/>
        </a:p>
      </dgm:t>
    </dgm:pt>
    <dgm:pt modelId="{55F04375-3C91-48D7-9342-73562B2A50D8}" type="sibTrans" cxnId="{08CEAE27-EB57-4A42-AF9C-9487023B75BB}">
      <dgm:prSet/>
      <dgm:spPr/>
      <dgm:t>
        <a:bodyPr/>
        <a:lstStyle/>
        <a:p>
          <a:endParaRPr lang="en-US"/>
        </a:p>
      </dgm:t>
    </dgm:pt>
    <dgm:pt modelId="{59A7C0E3-B713-4F6B-A269-6D72094ED347}" type="pres">
      <dgm:prSet presAssocID="{1C23883C-B4D2-411B-994A-98A06518662C}" presName="Name0" presStyleCnt="0">
        <dgm:presLayoutVars>
          <dgm:chMax val="7"/>
          <dgm:chPref val="7"/>
          <dgm:dir/>
        </dgm:presLayoutVars>
      </dgm:prSet>
      <dgm:spPr/>
      <dgm:t>
        <a:bodyPr/>
        <a:lstStyle/>
        <a:p>
          <a:endParaRPr lang="sv-SE"/>
        </a:p>
      </dgm:t>
    </dgm:pt>
    <dgm:pt modelId="{E3C0BB2D-D73E-4E3F-8D67-8804A605EE91}" type="pres">
      <dgm:prSet presAssocID="{1C23883C-B4D2-411B-994A-98A06518662C}" presName="Name1" presStyleCnt="0"/>
      <dgm:spPr/>
    </dgm:pt>
    <dgm:pt modelId="{1E7B871C-0071-4478-9AA9-F14F932CED51}" type="pres">
      <dgm:prSet presAssocID="{1C23883C-B4D2-411B-994A-98A06518662C}" presName="cycle" presStyleCnt="0"/>
      <dgm:spPr/>
    </dgm:pt>
    <dgm:pt modelId="{B41BF2E4-4294-4F0C-AF44-79F819AF2CEA}" type="pres">
      <dgm:prSet presAssocID="{1C23883C-B4D2-411B-994A-98A06518662C}" presName="srcNode" presStyleLbl="node1" presStyleIdx="0" presStyleCnt="6"/>
      <dgm:spPr/>
    </dgm:pt>
    <dgm:pt modelId="{1C5DF53C-EDAB-4706-87E5-49771BE3F04A}" type="pres">
      <dgm:prSet presAssocID="{1C23883C-B4D2-411B-994A-98A06518662C}" presName="conn" presStyleLbl="parChTrans1D2" presStyleIdx="0" presStyleCnt="1"/>
      <dgm:spPr/>
      <dgm:t>
        <a:bodyPr/>
        <a:lstStyle/>
        <a:p>
          <a:endParaRPr lang="sv-SE"/>
        </a:p>
      </dgm:t>
    </dgm:pt>
    <dgm:pt modelId="{8CC25CEE-D5F8-43E5-93C3-3555C6519582}" type="pres">
      <dgm:prSet presAssocID="{1C23883C-B4D2-411B-994A-98A06518662C}" presName="extraNode" presStyleLbl="node1" presStyleIdx="0" presStyleCnt="6"/>
      <dgm:spPr/>
    </dgm:pt>
    <dgm:pt modelId="{7650B759-4833-4562-B938-30C6BFF5409F}" type="pres">
      <dgm:prSet presAssocID="{1C23883C-B4D2-411B-994A-98A06518662C}" presName="dstNode" presStyleLbl="node1" presStyleIdx="0" presStyleCnt="6"/>
      <dgm:spPr/>
    </dgm:pt>
    <dgm:pt modelId="{10F9C4BF-85E3-4B1A-8C1F-948AAE12B75E}" type="pres">
      <dgm:prSet presAssocID="{AB3862B9-4620-42C0-A913-EC8A725D71C5}" presName="text_1" presStyleLbl="node1" presStyleIdx="0" presStyleCnt="6">
        <dgm:presLayoutVars>
          <dgm:bulletEnabled val="1"/>
        </dgm:presLayoutVars>
      </dgm:prSet>
      <dgm:spPr/>
      <dgm:t>
        <a:bodyPr/>
        <a:lstStyle/>
        <a:p>
          <a:endParaRPr lang="sv-SE"/>
        </a:p>
      </dgm:t>
    </dgm:pt>
    <dgm:pt modelId="{7CCCAA8A-DB8D-46AD-8A4C-DCFAED68CA8C}" type="pres">
      <dgm:prSet presAssocID="{AB3862B9-4620-42C0-A913-EC8A725D71C5}" presName="accent_1" presStyleCnt="0"/>
      <dgm:spPr/>
    </dgm:pt>
    <dgm:pt modelId="{19FB00F0-C199-4AFF-971D-ECE093B9B890}" type="pres">
      <dgm:prSet presAssocID="{AB3862B9-4620-42C0-A913-EC8A725D71C5}" presName="accentRepeatNode" presStyleLbl="solidFgAcc1" presStyleIdx="0" presStyleCnt="6" custScaleX="116325" custScaleY="106733"/>
      <dgm:spPr>
        <a:blipFill rotWithShape="0">
          <a:blip xmlns:r="http://schemas.openxmlformats.org/officeDocument/2006/relationships" r:embed="rId1"/>
          <a:stretch>
            <a:fillRect/>
          </a:stretch>
        </a:blipFill>
      </dgm:spPr>
    </dgm:pt>
    <dgm:pt modelId="{E1070C54-CDD7-489A-A39E-A39DBD3AFB47}" type="pres">
      <dgm:prSet presAssocID="{77521FD8-3BFB-4E06-BD72-49C98105B855}" presName="text_2" presStyleLbl="node1" presStyleIdx="1" presStyleCnt="6">
        <dgm:presLayoutVars>
          <dgm:bulletEnabled val="1"/>
        </dgm:presLayoutVars>
      </dgm:prSet>
      <dgm:spPr/>
      <dgm:t>
        <a:bodyPr/>
        <a:lstStyle/>
        <a:p>
          <a:endParaRPr lang="sv-SE"/>
        </a:p>
      </dgm:t>
    </dgm:pt>
    <dgm:pt modelId="{C5EF12D2-8887-4B19-93AC-64A71580FFF8}" type="pres">
      <dgm:prSet presAssocID="{77521FD8-3BFB-4E06-BD72-49C98105B855}" presName="accent_2" presStyleCnt="0"/>
      <dgm:spPr/>
    </dgm:pt>
    <dgm:pt modelId="{6302B2AE-95A5-46A3-A7DA-86CD623B098C}" type="pres">
      <dgm:prSet presAssocID="{77521FD8-3BFB-4E06-BD72-49C98105B855}" presName="accentRepeatNode" presStyleLbl="solidFgAcc1" presStyleIdx="1" presStyleCnt="6"/>
      <dgm:spPr/>
    </dgm:pt>
    <dgm:pt modelId="{B0FDDEB4-FBED-4891-90F7-D790536DD608}" type="pres">
      <dgm:prSet presAssocID="{47C28733-EFD6-4FEB-9B62-6927E2365465}" presName="text_3" presStyleLbl="node1" presStyleIdx="2" presStyleCnt="6">
        <dgm:presLayoutVars>
          <dgm:bulletEnabled val="1"/>
        </dgm:presLayoutVars>
      </dgm:prSet>
      <dgm:spPr/>
      <dgm:t>
        <a:bodyPr/>
        <a:lstStyle/>
        <a:p>
          <a:endParaRPr lang="sv-SE"/>
        </a:p>
      </dgm:t>
    </dgm:pt>
    <dgm:pt modelId="{D7A91A71-0E9B-4B77-B612-B667D94C3AD9}" type="pres">
      <dgm:prSet presAssocID="{47C28733-EFD6-4FEB-9B62-6927E2365465}" presName="accent_3" presStyleCnt="0"/>
      <dgm:spPr/>
    </dgm:pt>
    <dgm:pt modelId="{A03D8AA8-89C3-4D16-AAB2-8BD31D061F0F}" type="pres">
      <dgm:prSet presAssocID="{47C28733-EFD6-4FEB-9B62-6927E2365465}" presName="accentRepeatNode" presStyleLbl="solidFgAcc1" presStyleIdx="2" presStyleCnt="6"/>
      <dgm:spPr/>
    </dgm:pt>
    <dgm:pt modelId="{6D7263F1-4628-47EE-AFF8-721FF1B6A2C9}" type="pres">
      <dgm:prSet presAssocID="{2A24848D-BC95-4D04-A9B3-A15FE5B63830}" presName="text_4" presStyleLbl="node1" presStyleIdx="3" presStyleCnt="6">
        <dgm:presLayoutVars>
          <dgm:bulletEnabled val="1"/>
        </dgm:presLayoutVars>
      </dgm:prSet>
      <dgm:spPr/>
      <dgm:t>
        <a:bodyPr/>
        <a:lstStyle/>
        <a:p>
          <a:endParaRPr lang="sv-SE"/>
        </a:p>
      </dgm:t>
    </dgm:pt>
    <dgm:pt modelId="{64AAAFA4-613C-4606-8C7C-3D6475656F25}" type="pres">
      <dgm:prSet presAssocID="{2A24848D-BC95-4D04-A9B3-A15FE5B63830}" presName="accent_4" presStyleCnt="0"/>
      <dgm:spPr/>
    </dgm:pt>
    <dgm:pt modelId="{16A455DD-F6F6-4094-9669-7AEF86F384C2}" type="pres">
      <dgm:prSet presAssocID="{2A24848D-BC95-4D04-A9B3-A15FE5B63830}" presName="accentRepeatNode" presStyleLbl="solidFgAcc1" presStyleIdx="3" presStyleCnt="6"/>
      <dgm:spPr/>
    </dgm:pt>
    <dgm:pt modelId="{947D8666-F287-477A-8BAF-F2A028030278}" type="pres">
      <dgm:prSet presAssocID="{D8C1B131-AF24-4548-8535-68962EEE2934}" presName="text_5" presStyleLbl="node1" presStyleIdx="4" presStyleCnt="6">
        <dgm:presLayoutVars>
          <dgm:bulletEnabled val="1"/>
        </dgm:presLayoutVars>
      </dgm:prSet>
      <dgm:spPr/>
      <dgm:t>
        <a:bodyPr/>
        <a:lstStyle/>
        <a:p>
          <a:endParaRPr lang="sv-SE"/>
        </a:p>
      </dgm:t>
    </dgm:pt>
    <dgm:pt modelId="{A0658EAB-E274-424E-8AF5-5B2D487691BE}" type="pres">
      <dgm:prSet presAssocID="{D8C1B131-AF24-4548-8535-68962EEE2934}" presName="accent_5" presStyleCnt="0"/>
      <dgm:spPr/>
    </dgm:pt>
    <dgm:pt modelId="{4EBB2F39-5033-47B4-8865-996BBE71491F}" type="pres">
      <dgm:prSet presAssocID="{D8C1B131-AF24-4548-8535-68962EEE2934}" presName="accentRepeatNode" presStyleLbl="solidFgAcc1" presStyleIdx="4" presStyleCnt="6"/>
      <dgm:spPr/>
    </dgm:pt>
    <dgm:pt modelId="{C9E17899-2DCA-466E-AD1B-C92BB073EFB1}" type="pres">
      <dgm:prSet presAssocID="{922AABEC-1AF1-4B7D-BD6C-B90B3BC67849}" presName="text_6" presStyleLbl="node1" presStyleIdx="5" presStyleCnt="6">
        <dgm:presLayoutVars>
          <dgm:bulletEnabled val="1"/>
        </dgm:presLayoutVars>
      </dgm:prSet>
      <dgm:spPr/>
      <dgm:t>
        <a:bodyPr/>
        <a:lstStyle/>
        <a:p>
          <a:endParaRPr lang="sv-SE"/>
        </a:p>
      </dgm:t>
    </dgm:pt>
    <dgm:pt modelId="{DE887477-93F3-4E4C-A6CB-06973AD0D072}" type="pres">
      <dgm:prSet presAssocID="{922AABEC-1AF1-4B7D-BD6C-B90B3BC67849}" presName="accent_6" presStyleCnt="0"/>
      <dgm:spPr/>
    </dgm:pt>
    <dgm:pt modelId="{BEDE526C-9961-42E5-BEF4-4E7C71F9F319}" type="pres">
      <dgm:prSet presAssocID="{922AABEC-1AF1-4B7D-BD6C-B90B3BC67849}" presName="accentRepeatNode" presStyleLbl="solidFgAcc1" presStyleIdx="5" presStyleCnt="6"/>
      <dgm:spPr/>
    </dgm:pt>
  </dgm:ptLst>
  <dgm:cxnLst>
    <dgm:cxn modelId="{E22CDB0D-52FD-42CE-9E79-EDAA40981E7C}" type="presOf" srcId="{AB3862B9-4620-42C0-A913-EC8A725D71C5}" destId="{10F9C4BF-85E3-4B1A-8C1F-948AAE12B75E}" srcOrd="0" destOrd="0" presId="urn:microsoft.com/office/officeart/2008/layout/VerticalCurvedList"/>
    <dgm:cxn modelId="{31352F1D-F9D1-46B1-8CF2-28AF861A1E1B}" srcId="{1C23883C-B4D2-411B-994A-98A06518662C}" destId="{2A24848D-BC95-4D04-A9B3-A15FE5B63830}" srcOrd="3" destOrd="0" parTransId="{447061D0-DFAD-4C3D-BE9E-F8FE9C483D2B}" sibTransId="{C4E8F081-4B70-494B-9FD5-AD434D71D903}"/>
    <dgm:cxn modelId="{BBCC6C60-0301-4037-A6AB-E36CC360D4D1}" srcId="{1C23883C-B4D2-411B-994A-98A06518662C}" destId="{922AABEC-1AF1-4B7D-BD6C-B90B3BC67849}" srcOrd="5" destOrd="0" parTransId="{2961AC8F-1BC1-41ED-9CA4-F4B60DB89428}" sibTransId="{6E398BBF-3963-4C33-9707-7DB5D5CF231C}"/>
    <dgm:cxn modelId="{72FDDFC0-DB8A-4368-89A9-0550C746CAE2}" type="presOf" srcId="{83BD9F3B-B3D3-4B94-A7BE-59A126CFD726}" destId="{1C5DF53C-EDAB-4706-87E5-49771BE3F04A}" srcOrd="0" destOrd="0" presId="urn:microsoft.com/office/officeart/2008/layout/VerticalCurvedList"/>
    <dgm:cxn modelId="{CD8287CE-423F-4AB8-8F7C-64C8A294064F}" type="presOf" srcId="{77521FD8-3BFB-4E06-BD72-49C98105B855}" destId="{E1070C54-CDD7-489A-A39E-A39DBD3AFB47}" srcOrd="0" destOrd="0" presId="urn:microsoft.com/office/officeart/2008/layout/VerticalCurvedList"/>
    <dgm:cxn modelId="{08CEAE27-EB57-4A42-AF9C-9487023B75BB}" srcId="{1C23883C-B4D2-411B-994A-98A06518662C}" destId="{47C28733-EFD6-4FEB-9B62-6927E2365465}" srcOrd="2" destOrd="0" parTransId="{E160422F-EB9D-4EF1-857C-7731FD0D63D7}" sibTransId="{55F04375-3C91-48D7-9342-73562B2A50D8}"/>
    <dgm:cxn modelId="{5F6BF94D-3E42-4E5C-A746-F716E339D2A7}" type="presOf" srcId="{1C23883C-B4D2-411B-994A-98A06518662C}" destId="{59A7C0E3-B713-4F6B-A269-6D72094ED347}" srcOrd="0" destOrd="0" presId="urn:microsoft.com/office/officeart/2008/layout/VerticalCurvedList"/>
    <dgm:cxn modelId="{45F816C0-F042-40F8-8650-655DACD927B2}" type="presOf" srcId="{47C28733-EFD6-4FEB-9B62-6927E2365465}" destId="{B0FDDEB4-FBED-4891-90F7-D790536DD608}" srcOrd="0" destOrd="0" presId="urn:microsoft.com/office/officeart/2008/layout/VerticalCurvedList"/>
    <dgm:cxn modelId="{3C6ADA31-7224-46A6-B890-C6B9284AC739}" srcId="{1C23883C-B4D2-411B-994A-98A06518662C}" destId="{AB3862B9-4620-42C0-A913-EC8A725D71C5}" srcOrd="0" destOrd="0" parTransId="{7C4C9909-668A-46A2-8B14-BEC172871B72}" sibTransId="{83BD9F3B-B3D3-4B94-A7BE-59A126CFD726}"/>
    <dgm:cxn modelId="{F91DA2D2-AC06-4A0C-ABCC-CC0A1F007B6A}" type="presOf" srcId="{D8C1B131-AF24-4548-8535-68962EEE2934}" destId="{947D8666-F287-477A-8BAF-F2A028030278}" srcOrd="0" destOrd="0" presId="urn:microsoft.com/office/officeart/2008/layout/VerticalCurvedList"/>
    <dgm:cxn modelId="{B4C493A7-D775-40A7-ACF4-2037B0916137}" type="presOf" srcId="{922AABEC-1AF1-4B7D-BD6C-B90B3BC67849}" destId="{C9E17899-2DCA-466E-AD1B-C92BB073EFB1}" srcOrd="0" destOrd="0" presId="urn:microsoft.com/office/officeart/2008/layout/VerticalCurvedList"/>
    <dgm:cxn modelId="{61EE18FD-4607-4966-8C5C-DB09F24A429E}" srcId="{1C23883C-B4D2-411B-994A-98A06518662C}" destId="{77521FD8-3BFB-4E06-BD72-49C98105B855}" srcOrd="1" destOrd="0" parTransId="{5F5CB60D-0F35-495F-B582-C613E606C0EB}" sibTransId="{1C98A9A5-9E95-4929-ABB8-34CCB96E0FF9}"/>
    <dgm:cxn modelId="{AE1EAA92-1D3E-4B0F-B9F5-886E37009A96}" srcId="{1C23883C-B4D2-411B-994A-98A06518662C}" destId="{D8C1B131-AF24-4548-8535-68962EEE2934}" srcOrd="4" destOrd="0" parTransId="{D7B44497-09D2-4DF2-A860-69CA78DF3762}" sibTransId="{5F4560C7-98B6-4EBF-81CD-A8AB9B9C1EB1}"/>
    <dgm:cxn modelId="{6B8303FA-D82E-4FCD-A3DA-3CB58BF38105}" type="presOf" srcId="{2A24848D-BC95-4D04-A9B3-A15FE5B63830}" destId="{6D7263F1-4628-47EE-AFF8-721FF1B6A2C9}" srcOrd="0" destOrd="0" presId="urn:microsoft.com/office/officeart/2008/layout/VerticalCurvedList"/>
    <dgm:cxn modelId="{8BE8030E-6FBA-43CC-A067-B6587D2212B1}" type="presParOf" srcId="{59A7C0E3-B713-4F6B-A269-6D72094ED347}" destId="{E3C0BB2D-D73E-4E3F-8D67-8804A605EE91}" srcOrd="0" destOrd="0" presId="urn:microsoft.com/office/officeart/2008/layout/VerticalCurvedList"/>
    <dgm:cxn modelId="{30020DE9-0832-4776-A5E9-1A0AD39C9E59}" type="presParOf" srcId="{E3C0BB2D-D73E-4E3F-8D67-8804A605EE91}" destId="{1E7B871C-0071-4478-9AA9-F14F932CED51}" srcOrd="0" destOrd="0" presId="urn:microsoft.com/office/officeart/2008/layout/VerticalCurvedList"/>
    <dgm:cxn modelId="{7EA5B331-6407-48C7-A29F-B11F623794D9}" type="presParOf" srcId="{1E7B871C-0071-4478-9AA9-F14F932CED51}" destId="{B41BF2E4-4294-4F0C-AF44-79F819AF2CEA}" srcOrd="0" destOrd="0" presId="urn:microsoft.com/office/officeart/2008/layout/VerticalCurvedList"/>
    <dgm:cxn modelId="{72F5FB43-96E8-464E-AE82-C656ADC0E744}" type="presParOf" srcId="{1E7B871C-0071-4478-9AA9-F14F932CED51}" destId="{1C5DF53C-EDAB-4706-87E5-49771BE3F04A}" srcOrd="1" destOrd="0" presId="urn:microsoft.com/office/officeart/2008/layout/VerticalCurvedList"/>
    <dgm:cxn modelId="{F120313A-F024-47EA-8D37-1AA1BC611BAC}" type="presParOf" srcId="{1E7B871C-0071-4478-9AA9-F14F932CED51}" destId="{8CC25CEE-D5F8-43E5-93C3-3555C6519582}" srcOrd="2" destOrd="0" presId="urn:microsoft.com/office/officeart/2008/layout/VerticalCurvedList"/>
    <dgm:cxn modelId="{397E39A2-22F3-486C-9E7C-49BAA0049E91}" type="presParOf" srcId="{1E7B871C-0071-4478-9AA9-F14F932CED51}" destId="{7650B759-4833-4562-B938-30C6BFF5409F}" srcOrd="3" destOrd="0" presId="urn:microsoft.com/office/officeart/2008/layout/VerticalCurvedList"/>
    <dgm:cxn modelId="{2F251AB6-C361-4DC2-9A2D-858B8B62975B}" type="presParOf" srcId="{E3C0BB2D-D73E-4E3F-8D67-8804A605EE91}" destId="{10F9C4BF-85E3-4B1A-8C1F-948AAE12B75E}" srcOrd="1" destOrd="0" presId="urn:microsoft.com/office/officeart/2008/layout/VerticalCurvedList"/>
    <dgm:cxn modelId="{294AD1D3-2C1E-458B-BEB4-E8DACFC60647}" type="presParOf" srcId="{E3C0BB2D-D73E-4E3F-8D67-8804A605EE91}" destId="{7CCCAA8A-DB8D-46AD-8A4C-DCFAED68CA8C}" srcOrd="2" destOrd="0" presId="urn:microsoft.com/office/officeart/2008/layout/VerticalCurvedList"/>
    <dgm:cxn modelId="{A12A80D1-6874-4C6F-9AC5-790A8F88208F}" type="presParOf" srcId="{7CCCAA8A-DB8D-46AD-8A4C-DCFAED68CA8C}" destId="{19FB00F0-C199-4AFF-971D-ECE093B9B890}" srcOrd="0" destOrd="0" presId="urn:microsoft.com/office/officeart/2008/layout/VerticalCurvedList"/>
    <dgm:cxn modelId="{3DC5B21E-21B6-4553-894C-44BB62CBCF51}" type="presParOf" srcId="{E3C0BB2D-D73E-4E3F-8D67-8804A605EE91}" destId="{E1070C54-CDD7-489A-A39E-A39DBD3AFB47}" srcOrd="3" destOrd="0" presId="urn:microsoft.com/office/officeart/2008/layout/VerticalCurvedList"/>
    <dgm:cxn modelId="{8DBEE54B-A59E-405E-B090-6D238FBBC405}" type="presParOf" srcId="{E3C0BB2D-D73E-4E3F-8D67-8804A605EE91}" destId="{C5EF12D2-8887-4B19-93AC-64A71580FFF8}" srcOrd="4" destOrd="0" presId="urn:microsoft.com/office/officeart/2008/layout/VerticalCurvedList"/>
    <dgm:cxn modelId="{CC8F3CC1-F0B7-41EA-8B21-4CD018F68C10}" type="presParOf" srcId="{C5EF12D2-8887-4B19-93AC-64A71580FFF8}" destId="{6302B2AE-95A5-46A3-A7DA-86CD623B098C}" srcOrd="0" destOrd="0" presId="urn:microsoft.com/office/officeart/2008/layout/VerticalCurvedList"/>
    <dgm:cxn modelId="{0344D265-8987-4084-B91C-561029336588}" type="presParOf" srcId="{E3C0BB2D-D73E-4E3F-8D67-8804A605EE91}" destId="{B0FDDEB4-FBED-4891-90F7-D790536DD608}" srcOrd="5" destOrd="0" presId="urn:microsoft.com/office/officeart/2008/layout/VerticalCurvedList"/>
    <dgm:cxn modelId="{BBB177BC-2108-4C0D-B63B-9D73497033ED}" type="presParOf" srcId="{E3C0BB2D-D73E-4E3F-8D67-8804A605EE91}" destId="{D7A91A71-0E9B-4B77-B612-B667D94C3AD9}" srcOrd="6" destOrd="0" presId="urn:microsoft.com/office/officeart/2008/layout/VerticalCurvedList"/>
    <dgm:cxn modelId="{A07DFFE2-6002-43A2-91A0-EB42069A69D4}" type="presParOf" srcId="{D7A91A71-0E9B-4B77-B612-B667D94C3AD9}" destId="{A03D8AA8-89C3-4D16-AAB2-8BD31D061F0F}" srcOrd="0" destOrd="0" presId="urn:microsoft.com/office/officeart/2008/layout/VerticalCurvedList"/>
    <dgm:cxn modelId="{A90B4872-8C19-4BC1-A761-FE9A88A331DA}" type="presParOf" srcId="{E3C0BB2D-D73E-4E3F-8D67-8804A605EE91}" destId="{6D7263F1-4628-47EE-AFF8-721FF1B6A2C9}" srcOrd="7" destOrd="0" presId="urn:microsoft.com/office/officeart/2008/layout/VerticalCurvedList"/>
    <dgm:cxn modelId="{3A8DF95D-C44B-4BD8-8381-160038507BB6}" type="presParOf" srcId="{E3C0BB2D-D73E-4E3F-8D67-8804A605EE91}" destId="{64AAAFA4-613C-4606-8C7C-3D6475656F25}" srcOrd="8" destOrd="0" presId="urn:microsoft.com/office/officeart/2008/layout/VerticalCurvedList"/>
    <dgm:cxn modelId="{16F9D664-44EA-4D6B-BA75-3DC0151E2FE8}" type="presParOf" srcId="{64AAAFA4-613C-4606-8C7C-3D6475656F25}" destId="{16A455DD-F6F6-4094-9669-7AEF86F384C2}" srcOrd="0" destOrd="0" presId="urn:microsoft.com/office/officeart/2008/layout/VerticalCurvedList"/>
    <dgm:cxn modelId="{084EF962-10A5-4B91-85D2-E5DF6CC63708}" type="presParOf" srcId="{E3C0BB2D-D73E-4E3F-8D67-8804A605EE91}" destId="{947D8666-F287-477A-8BAF-F2A028030278}" srcOrd="9" destOrd="0" presId="urn:microsoft.com/office/officeart/2008/layout/VerticalCurvedList"/>
    <dgm:cxn modelId="{5E84D9D4-3D60-4AE5-850A-627AFA17306B}" type="presParOf" srcId="{E3C0BB2D-D73E-4E3F-8D67-8804A605EE91}" destId="{A0658EAB-E274-424E-8AF5-5B2D487691BE}" srcOrd="10" destOrd="0" presId="urn:microsoft.com/office/officeart/2008/layout/VerticalCurvedList"/>
    <dgm:cxn modelId="{90284CFF-C4BB-40FE-8893-06675D5EAB24}" type="presParOf" srcId="{A0658EAB-E274-424E-8AF5-5B2D487691BE}" destId="{4EBB2F39-5033-47B4-8865-996BBE71491F}" srcOrd="0" destOrd="0" presId="urn:microsoft.com/office/officeart/2008/layout/VerticalCurvedList"/>
    <dgm:cxn modelId="{6F65201F-AB0D-45BD-87D5-D465FF5783C0}" type="presParOf" srcId="{E3C0BB2D-D73E-4E3F-8D67-8804A605EE91}" destId="{C9E17899-2DCA-466E-AD1B-C92BB073EFB1}" srcOrd="11" destOrd="0" presId="urn:microsoft.com/office/officeart/2008/layout/VerticalCurvedList"/>
    <dgm:cxn modelId="{29171929-41ED-4272-B0AC-6E6D7E6AA48D}" type="presParOf" srcId="{E3C0BB2D-D73E-4E3F-8D67-8804A605EE91}" destId="{DE887477-93F3-4E4C-A6CB-06973AD0D072}" srcOrd="12" destOrd="0" presId="urn:microsoft.com/office/officeart/2008/layout/VerticalCurvedList"/>
    <dgm:cxn modelId="{D165113E-B24D-4B71-8108-6A9DF9748D9E}" type="presParOf" srcId="{DE887477-93F3-4E4C-A6CB-06973AD0D072}" destId="{BEDE526C-9961-42E5-BEF4-4E7C71F9F3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C2456-594F-47AC-B30D-E704D4CFE14F}" type="doc">
      <dgm:prSet loTypeId="urn:microsoft.com/office/officeart/2005/8/layout/cycle8" loCatId="cycle" qsTypeId="urn:microsoft.com/office/officeart/2005/8/quickstyle/simple1" qsCatId="simple" csTypeId="urn:microsoft.com/office/officeart/2005/8/colors/accent3_2" csCatId="accent3" phldr="1"/>
      <dgm:spPr/>
      <dgm:t>
        <a:bodyPr/>
        <a:lstStyle/>
        <a:p>
          <a:endParaRPr lang="en-US"/>
        </a:p>
      </dgm:t>
    </dgm:pt>
    <dgm:pt modelId="{AFB72248-7066-4931-9B0D-16AC520CAD77}">
      <dgm:prSet phldrT="[Text]" custT="1"/>
      <dgm:spPr/>
      <dgm:t>
        <a:bodyPr/>
        <a:lstStyle/>
        <a:p>
          <a:r>
            <a:rPr lang="en-US" sz="1600" dirty="0"/>
            <a:t>Operators push back on channel carriage</a:t>
          </a:r>
        </a:p>
      </dgm:t>
    </dgm:pt>
    <dgm:pt modelId="{C4FAB5AA-1CA1-4696-B2F4-62DAE34C3B51}" type="parTrans" cxnId="{77924D80-35B1-4B52-A791-C629EB3943F4}">
      <dgm:prSet/>
      <dgm:spPr/>
      <dgm:t>
        <a:bodyPr/>
        <a:lstStyle/>
        <a:p>
          <a:endParaRPr lang="en-US"/>
        </a:p>
      </dgm:t>
    </dgm:pt>
    <dgm:pt modelId="{DB37199A-E7A6-4A05-92D2-C12BE7566928}" type="sibTrans" cxnId="{77924D80-35B1-4B52-A791-C629EB3943F4}">
      <dgm:prSet/>
      <dgm:spPr/>
      <dgm:t>
        <a:bodyPr/>
        <a:lstStyle/>
        <a:p>
          <a:endParaRPr lang="en-US"/>
        </a:p>
      </dgm:t>
    </dgm:pt>
    <dgm:pt modelId="{3E06B532-87EB-4B63-BD27-53EB333CEB5B}">
      <dgm:prSet phldrT="[Text]" custT="1"/>
      <dgm:spPr/>
      <dgm:t>
        <a:bodyPr/>
        <a:lstStyle/>
        <a:p>
          <a:r>
            <a:rPr lang="en-US" sz="1600" dirty="0"/>
            <a:t>Content owners’ margins squeezed </a:t>
          </a:r>
        </a:p>
      </dgm:t>
    </dgm:pt>
    <dgm:pt modelId="{24075045-ED7B-4B60-B9A8-DFDDC13AABC6}" type="parTrans" cxnId="{ECA71DD4-D3E5-4D9A-8FC1-5A8AB090A8B5}">
      <dgm:prSet/>
      <dgm:spPr/>
      <dgm:t>
        <a:bodyPr/>
        <a:lstStyle/>
        <a:p>
          <a:endParaRPr lang="en-US"/>
        </a:p>
      </dgm:t>
    </dgm:pt>
    <dgm:pt modelId="{00965297-9942-4490-87EB-5F343B7355DC}" type="sibTrans" cxnId="{ECA71DD4-D3E5-4D9A-8FC1-5A8AB090A8B5}">
      <dgm:prSet/>
      <dgm:spPr/>
      <dgm:t>
        <a:bodyPr/>
        <a:lstStyle/>
        <a:p>
          <a:endParaRPr lang="en-US"/>
        </a:p>
      </dgm:t>
    </dgm:pt>
    <dgm:pt modelId="{18C5C3A8-A4EF-46C1-BE8C-39AA82E2DDA4}">
      <dgm:prSet phldrT="[Text]" custT="1"/>
      <dgm:spPr/>
      <dgm:t>
        <a:bodyPr/>
        <a:lstStyle/>
        <a:p>
          <a:r>
            <a:rPr lang="en-US" sz="1600" dirty="0"/>
            <a:t>DTC launch to recoup margin</a:t>
          </a:r>
        </a:p>
      </dgm:t>
    </dgm:pt>
    <dgm:pt modelId="{A02BF734-0FA5-4AC3-9B42-EA23430EAE19}" type="parTrans" cxnId="{6EF15B50-BF46-4C98-AA6B-4185EF1123FA}">
      <dgm:prSet/>
      <dgm:spPr/>
      <dgm:t>
        <a:bodyPr/>
        <a:lstStyle/>
        <a:p>
          <a:endParaRPr lang="en-US"/>
        </a:p>
      </dgm:t>
    </dgm:pt>
    <dgm:pt modelId="{6D248A93-210D-476D-836A-67FA0EAEB5C1}" type="sibTrans" cxnId="{6EF15B50-BF46-4C98-AA6B-4185EF1123FA}">
      <dgm:prSet/>
      <dgm:spPr/>
      <dgm:t>
        <a:bodyPr/>
        <a:lstStyle/>
        <a:p>
          <a:endParaRPr lang="en-US"/>
        </a:p>
      </dgm:t>
    </dgm:pt>
    <dgm:pt modelId="{FD86A9C4-9491-4A74-87DA-5E3B7581AC37}">
      <dgm:prSet phldrT="[Text]" custT="1"/>
      <dgm:spPr/>
      <dgm:t>
        <a:bodyPr/>
        <a:lstStyle/>
        <a:p>
          <a:r>
            <a:rPr lang="en-US" sz="1600" dirty="0"/>
            <a:t>Viewer/advertising spend shift to online</a:t>
          </a:r>
        </a:p>
      </dgm:t>
    </dgm:pt>
    <dgm:pt modelId="{28074B87-286E-4801-93B1-6A05773C871F}" type="parTrans" cxnId="{C25047FE-C1A1-481C-A229-DB04E825AE10}">
      <dgm:prSet/>
      <dgm:spPr/>
      <dgm:t>
        <a:bodyPr/>
        <a:lstStyle/>
        <a:p>
          <a:endParaRPr lang="en-US"/>
        </a:p>
      </dgm:t>
    </dgm:pt>
    <dgm:pt modelId="{ACA1E805-0F1A-4DCA-AAD7-9FA2D51EF75F}" type="sibTrans" cxnId="{C25047FE-C1A1-481C-A229-DB04E825AE10}">
      <dgm:prSet/>
      <dgm:spPr/>
      <dgm:t>
        <a:bodyPr/>
        <a:lstStyle/>
        <a:p>
          <a:endParaRPr lang="en-US"/>
        </a:p>
      </dgm:t>
    </dgm:pt>
    <dgm:pt modelId="{93E80A98-E504-4A1F-99A3-DB4472AAC2AD}" type="pres">
      <dgm:prSet presAssocID="{147C2456-594F-47AC-B30D-E704D4CFE14F}" presName="compositeShape" presStyleCnt="0">
        <dgm:presLayoutVars>
          <dgm:chMax val="7"/>
          <dgm:dir/>
          <dgm:resizeHandles val="exact"/>
        </dgm:presLayoutVars>
      </dgm:prSet>
      <dgm:spPr/>
      <dgm:t>
        <a:bodyPr/>
        <a:lstStyle/>
        <a:p>
          <a:endParaRPr lang="sv-SE"/>
        </a:p>
      </dgm:t>
    </dgm:pt>
    <dgm:pt modelId="{9F0F2D57-1840-4E42-A36F-9A9A2A57FBE0}" type="pres">
      <dgm:prSet presAssocID="{147C2456-594F-47AC-B30D-E704D4CFE14F}" presName="wedge1" presStyleLbl="node1" presStyleIdx="0" presStyleCnt="4"/>
      <dgm:spPr/>
      <dgm:t>
        <a:bodyPr/>
        <a:lstStyle/>
        <a:p>
          <a:endParaRPr lang="sv-SE"/>
        </a:p>
      </dgm:t>
    </dgm:pt>
    <dgm:pt modelId="{1C87F871-7A4F-4DFF-94E6-138366103AF4}" type="pres">
      <dgm:prSet presAssocID="{147C2456-594F-47AC-B30D-E704D4CFE14F}" presName="dummy1a" presStyleCnt="0"/>
      <dgm:spPr/>
    </dgm:pt>
    <dgm:pt modelId="{873E856D-9A3E-4D8F-A9D7-B85B9E8EB1F3}" type="pres">
      <dgm:prSet presAssocID="{147C2456-594F-47AC-B30D-E704D4CFE14F}" presName="dummy1b" presStyleCnt="0"/>
      <dgm:spPr/>
    </dgm:pt>
    <dgm:pt modelId="{316E48E7-B51D-4F9E-B5A0-F40149DBE6E0}" type="pres">
      <dgm:prSet presAssocID="{147C2456-594F-47AC-B30D-E704D4CFE14F}" presName="wedge1Tx" presStyleLbl="node1" presStyleIdx="0" presStyleCnt="4">
        <dgm:presLayoutVars>
          <dgm:chMax val="0"/>
          <dgm:chPref val="0"/>
          <dgm:bulletEnabled val="1"/>
        </dgm:presLayoutVars>
      </dgm:prSet>
      <dgm:spPr/>
      <dgm:t>
        <a:bodyPr/>
        <a:lstStyle/>
        <a:p>
          <a:endParaRPr lang="sv-SE"/>
        </a:p>
      </dgm:t>
    </dgm:pt>
    <dgm:pt modelId="{412CAE2E-543F-4D3B-B6E9-8C8A1B4962D7}" type="pres">
      <dgm:prSet presAssocID="{147C2456-594F-47AC-B30D-E704D4CFE14F}" presName="wedge2" presStyleLbl="node1" presStyleIdx="1" presStyleCnt="4"/>
      <dgm:spPr/>
      <dgm:t>
        <a:bodyPr/>
        <a:lstStyle/>
        <a:p>
          <a:endParaRPr lang="sv-SE"/>
        </a:p>
      </dgm:t>
    </dgm:pt>
    <dgm:pt modelId="{799E9764-21E2-438C-999F-A740A37E1604}" type="pres">
      <dgm:prSet presAssocID="{147C2456-594F-47AC-B30D-E704D4CFE14F}" presName="dummy2a" presStyleCnt="0"/>
      <dgm:spPr/>
    </dgm:pt>
    <dgm:pt modelId="{4A04F734-AD9D-45AA-88D4-97909FFB5869}" type="pres">
      <dgm:prSet presAssocID="{147C2456-594F-47AC-B30D-E704D4CFE14F}" presName="dummy2b" presStyleCnt="0"/>
      <dgm:spPr/>
    </dgm:pt>
    <dgm:pt modelId="{C04E0343-DE30-4C27-B02A-6A1884068EBF}" type="pres">
      <dgm:prSet presAssocID="{147C2456-594F-47AC-B30D-E704D4CFE14F}" presName="wedge2Tx" presStyleLbl="node1" presStyleIdx="1" presStyleCnt="4">
        <dgm:presLayoutVars>
          <dgm:chMax val="0"/>
          <dgm:chPref val="0"/>
          <dgm:bulletEnabled val="1"/>
        </dgm:presLayoutVars>
      </dgm:prSet>
      <dgm:spPr/>
      <dgm:t>
        <a:bodyPr/>
        <a:lstStyle/>
        <a:p>
          <a:endParaRPr lang="sv-SE"/>
        </a:p>
      </dgm:t>
    </dgm:pt>
    <dgm:pt modelId="{CB673144-3D56-4FE2-BBE3-4AD9A97077E0}" type="pres">
      <dgm:prSet presAssocID="{147C2456-594F-47AC-B30D-E704D4CFE14F}" presName="wedge3" presStyleLbl="node1" presStyleIdx="2" presStyleCnt="4"/>
      <dgm:spPr/>
      <dgm:t>
        <a:bodyPr/>
        <a:lstStyle/>
        <a:p>
          <a:endParaRPr lang="sv-SE"/>
        </a:p>
      </dgm:t>
    </dgm:pt>
    <dgm:pt modelId="{7C385C35-2447-4B8B-B062-153226A81690}" type="pres">
      <dgm:prSet presAssocID="{147C2456-594F-47AC-B30D-E704D4CFE14F}" presName="dummy3a" presStyleCnt="0"/>
      <dgm:spPr/>
    </dgm:pt>
    <dgm:pt modelId="{55A58C2C-992E-4F0B-839D-DFC752F98F8A}" type="pres">
      <dgm:prSet presAssocID="{147C2456-594F-47AC-B30D-E704D4CFE14F}" presName="dummy3b" presStyleCnt="0"/>
      <dgm:spPr/>
    </dgm:pt>
    <dgm:pt modelId="{A7C8B6EE-8851-454B-93DC-83613A874421}" type="pres">
      <dgm:prSet presAssocID="{147C2456-594F-47AC-B30D-E704D4CFE14F}" presName="wedge3Tx" presStyleLbl="node1" presStyleIdx="2" presStyleCnt="4">
        <dgm:presLayoutVars>
          <dgm:chMax val="0"/>
          <dgm:chPref val="0"/>
          <dgm:bulletEnabled val="1"/>
        </dgm:presLayoutVars>
      </dgm:prSet>
      <dgm:spPr/>
      <dgm:t>
        <a:bodyPr/>
        <a:lstStyle/>
        <a:p>
          <a:endParaRPr lang="sv-SE"/>
        </a:p>
      </dgm:t>
    </dgm:pt>
    <dgm:pt modelId="{BCEC8717-FA57-4BBA-A528-89EF10F0D920}" type="pres">
      <dgm:prSet presAssocID="{147C2456-594F-47AC-B30D-E704D4CFE14F}" presName="wedge4" presStyleLbl="node1" presStyleIdx="3" presStyleCnt="4"/>
      <dgm:spPr/>
      <dgm:t>
        <a:bodyPr/>
        <a:lstStyle/>
        <a:p>
          <a:endParaRPr lang="sv-SE"/>
        </a:p>
      </dgm:t>
    </dgm:pt>
    <dgm:pt modelId="{D36BEFC0-56AB-4DD7-BB89-E0FC75CFB2F7}" type="pres">
      <dgm:prSet presAssocID="{147C2456-594F-47AC-B30D-E704D4CFE14F}" presName="dummy4a" presStyleCnt="0"/>
      <dgm:spPr/>
    </dgm:pt>
    <dgm:pt modelId="{19B0F995-B280-4799-8D1F-17D6FB15E7F6}" type="pres">
      <dgm:prSet presAssocID="{147C2456-594F-47AC-B30D-E704D4CFE14F}" presName="dummy4b" presStyleCnt="0"/>
      <dgm:spPr/>
    </dgm:pt>
    <dgm:pt modelId="{4CBF6A20-3A40-41F2-A33C-5BDF637AC3BF}" type="pres">
      <dgm:prSet presAssocID="{147C2456-594F-47AC-B30D-E704D4CFE14F}" presName="wedge4Tx" presStyleLbl="node1" presStyleIdx="3" presStyleCnt="4">
        <dgm:presLayoutVars>
          <dgm:chMax val="0"/>
          <dgm:chPref val="0"/>
          <dgm:bulletEnabled val="1"/>
        </dgm:presLayoutVars>
      </dgm:prSet>
      <dgm:spPr/>
      <dgm:t>
        <a:bodyPr/>
        <a:lstStyle/>
        <a:p>
          <a:endParaRPr lang="sv-SE"/>
        </a:p>
      </dgm:t>
    </dgm:pt>
    <dgm:pt modelId="{5F2FC16C-A070-43AD-8978-8A5228E2EE19}" type="pres">
      <dgm:prSet presAssocID="{DB37199A-E7A6-4A05-92D2-C12BE7566928}" presName="arrowWedge1" presStyleLbl="fgSibTrans2D1" presStyleIdx="0" presStyleCnt="4"/>
      <dgm:spPr/>
    </dgm:pt>
    <dgm:pt modelId="{D621AA59-B6AD-4313-84D9-A21B8C90A8D8}" type="pres">
      <dgm:prSet presAssocID="{00965297-9942-4490-87EB-5F343B7355DC}" presName="arrowWedge2" presStyleLbl="fgSibTrans2D1" presStyleIdx="1" presStyleCnt="4"/>
      <dgm:spPr/>
    </dgm:pt>
    <dgm:pt modelId="{BB2C6BD8-978D-4157-967E-5C558CCE3FBC}" type="pres">
      <dgm:prSet presAssocID="{6D248A93-210D-476D-836A-67FA0EAEB5C1}" presName="arrowWedge3" presStyleLbl="fgSibTrans2D1" presStyleIdx="2" presStyleCnt="4"/>
      <dgm:spPr/>
    </dgm:pt>
    <dgm:pt modelId="{417633D2-9491-4F05-A018-9551FC9EE58D}" type="pres">
      <dgm:prSet presAssocID="{ACA1E805-0F1A-4DCA-AAD7-9FA2D51EF75F}" presName="arrowWedge4" presStyleLbl="fgSibTrans2D1" presStyleIdx="3" presStyleCnt="4"/>
      <dgm:spPr/>
    </dgm:pt>
  </dgm:ptLst>
  <dgm:cxnLst>
    <dgm:cxn modelId="{937104DA-A58E-4B5E-8C0C-AFE2404C0794}" type="presOf" srcId="{18C5C3A8-A4EF-46C1-BE8C-39AA82E2DDA4}" destId="{A7C8B6EE-8851-454B-93DC-83613A874421}" srcOrd="1" destOrd="0" presId="urn:microsoft.com/office/officeart/2005/8/layout/cycle8"/>
    <dgm:cxn modelId="{95CFC16C-4045-4867-B907-8264BC1BF800}" type="presOf" srcId="{AFB72248-7066-4931-9B0D-16AC520CAD77}" destId="{9F0F2D57-1840-4E42-A36F-9A9A2A57FBE0}" srcOrd="0" destOrd="0" presId="urn:microsoft.com/office/officeart/2005/8/layout/cycle8"/>
    <dgm:cxn modelId="{FF319D0D-4A6A-49C0-87C1-A75B9C0F3345}" type="presOf" srcId="{147C2456-594F-47AC-B30D-E704D4CFE14F}" destId="{93E80A98-E504-4A1F-99A3-DB4472AAC2AD}" srcOrd="0" destOrd="0" presId="urn:microsoft.com/office/officeart/2005/8/layout/cycle8"/>
    <dgm:cxn modelId="{E8F4C725-DB51-48C7-A518-0561A8F8A0B0}" type="presOf" srcId="{AFB72248-7066-4931-9B0D-16AC520CAD77}" destId="{316E48E7-B51D-4F9E-B5A0-F40149DBE6E0}" srcOrd="1" destOrd="0" presId="urn:microsoft.com/office/officeart/2005/8/layout/cycle8"/>
    <dgm:cxn modelId="{069CC3FA-8AE2-4F09-8D03-8341838D2518}" type="presOf" srcId="{FD86A9C4-9491-4A74-87DA-5E3B7581AC37}" destId="{4CBF6A20-3A40-41F2-A33C-5BDF637AC3BF}" srcOrd="1" destOrd="0" presId="urn:microsoft.com/office/officeart/2005/8/layout/cycle8"/>
    <dgm:cxn modelId="{ECA71DD4-D3E5-4D9A-8FC1-5A8AB090A8B5}" srcId="{147C2456-594F-47AC-B30D-E704D4CFE14F}" destId="{3E06B532-87EB-4B63-BD27-53EB333CEB5B}" srcOrd="1" destOrd="0" parTransId="{24075045-ED7B-4B60-B9A8-DFDDC13AABC6}" sibTransId="{00965297-9942-4490-87EB-5F343B7355DC}"/>
    <dgm:cxn modelId="{BA337C7D-4EB7-4FAF-B1AB-049321B28393}" type="presOf" srcId="{FD86A9C4-9491-4A74-87DA-5E3B7581AC37}" destId="{BCEC8717-FA57-4BBA-A528-89EF10F0D920}" srcOrd="0" destOrd="0" presId="urn:microsoft.com/office/officeart/2005/8/layout/cycle8"/>
    <dgm:cxn modelId="{486B6975-CCF2-41F8-ADFF-198B44371EDA}" type="presOf" srcId="{18C5C3A8-A4EF-46C1-BE8C-39AA82E2DDA4}" destId="{CB673144-3D56-4FE2-BBE3-4AD9A97077E0}" srcOrd="0" destOrd="0" presId="urn:microsoft.com/office/officeart/2005/8/layout/cycle8"/>
    <dgm:cxn modelId="{B55B8FBB-734A-4709-AD12-3DFC2F2BD0D6}" type="presOf" srcId="{3E06B532-87EB-4B63-BD27-53EB333CEB5B}" destId="{412CAE2E-543F-4D3B-B6E9-8C8A1B4962D7}" srcOrd="0" destOrd="0" presId="urn:microsoft.com/office/officeart/2005/8/layout/cycle8"/>
    <dgm:cxn modelId="{6EF15B50-BF46-4C98-AA6B-4185EF1123FA}" srcId="{147C2456-594F-47AC-B30D-E704D4CFE14F}" destId="{18C5C3A8-A4EF-46C1-BE8C-39AA82E2DDA4}" srcOrd="2" destOrd="0" parTransId="{A02BF734-0FA5-4AC3-9B42-EA23430EAE19}" sibTransId="{6D248A93-210D-476D-836A-67FA0EAEB5C1}"/>
    <dgm:cxn modelId="{77924D80-35B1-4B52-A791-C629EB3943F4}" srcId="{147C2456-594F-47AC-B30D-E704D4CFE14F}" destId="{AFB72248-7066-4931-9B0D-16AC520CAD77}" srcOrd="0" destOrd="0" parTransId="{C4FAB5AA-1CA1-4696-B2F4-62DAE34C3B51}" sibTransId="{DB37199A-E7A6-4A05-92D2-C12BE7566928}"/>
    <dgm:cxn modelId="{D907006F-C0A2-4468-91FD-4FE931E20D03}" type="presOf" srcId="{3E06B532-87EB-4B63-BD27-53EB333CEB5B}" destId="{C04E0343-DE30-4C27-B02A-6A1884068EBF}" srcOrd="1" destOrd="0" presId="urn:microsoft.com/office/officeart/2005/8/layout/cycle8"/>
    <dgm:cxn modelId="{C25047FE-C1A1-481C-A229-DB04E825AE10}" srcId="{147C2456-594F-47AC-B30D-E704D4CFE14F}" destId="{FD86A9C4-9491-4A74-87DA-5E3B7581AC37}" srcOrd="3" destOrd="0" parTransId="{28074B87-286E-4801-93B1-6A05773C871F}" sibTransId="{ACA1E805-0F1A-4DCA-AAD7-9FA2D51EF75F}"/>
    <dgm:cxn modelId="{5E249F3C-F6F2-4E5E-9BCA-9FF0BABB22AB}" type="presParOf" srcId="{93E80A98-E504-4A1F-99A3-DB4472AAC2AD}" destId="{9F0F2D57-1840-4E42-A36F-9A9A2A57FBE0}" srcOrd="0" destOrd="0" presId="urn:microsoft.com/office/officeart/2005/8/layout/cycle8"/>
    <dgm:cxn modelId="{75C3D95B-4ABD-4F5F-8E01-50EFCF0C2DE0}" type="presParOf" srcId="{93E80A98-E504-4A1F-99A3-DB4472AAC2AD}" destId="{1C87F871-7A4F-4DFF-94E6-138366103AF4}" srcOrd="1" destOrd="0" presId="urn:microsoft.com/office/officeart/2005/8/layout/cycle8"/>
    <dgm:cxn modelId="{A233C872-366B-4A7C-A64E-12BA62CC67F0}" type="presParOf" srcId="{93E80A98-E504-4A1F-99A3-DB4472AAC2AD}" destId="{873E856D-9A3E-4D8F-A9D7-B85B9E8EB1F3}" srcOrd="2" destOrd="0" presId="urn:microsoft.com/office/officeart/2005/8/layout/cycle8"/>
    <dgm:cxn modelId="{618350D3-EBB7-4ADE-953D-DA4B99E69B4D}" type="presParOf" srcId="{93E80A98-E504-4A1F-99A3-DB4472AAC2AD}" destId="{316E48E7-B51D-4F9E-B5A0-F40149DBE6E0}" srcOrd="3" destOrd="0" presId="urn:microsoft.com/office/officeart/2005/8/layout/cycle8"/>
    <dgm:cxn modelId="{58F43C22-5C7F-408F-B1B1-D68E9B55BBA1}" type="presParOf" srcId="{93E80A98-E504-4A1F-99A3-DB4472AAC2AD}" destId="{412CAE2E-543F-4D3B-B6E9-8C8A1B4962D7}" srcOrd="4" destOrd="0" presId="urn:microsoft.com/office/officeart/2005/8/layout/cycle8"/>
    <dgm:cxn modelId="{CEB92194-6EE3-4942-A9BF-C983F1246715}" type="presParOf" srcId="{93E80A98-E504-4A1F-99A3-DB4472AAC2AD}" destId="{799E9764-21E2-438C-999F-A740A37E1604}" srcOrd="5" destOrd="0" presId="urn:microsoft.com/office/officeart/2005/8/layout/cycle8"/>
    <dgm:cxn modelId="{FCC20774-1D80-4C21-813F-844E8570EA84}" type="presParOf" srcId="{93E80A98-E504-4A1F-99A3-DB4472AAC2AD}" destId="{4A04F734-AD9D-45AA-88D4-97909FFB5869}" srcOrd="6" destOrd="0" presId="urn:microsoft.com/office/officeart/2005/8/layout/cycle8"/>
    <dgm:cxn modelId="{0EA0A87A-3B55-4FEF-9EF5-4CD24A0EA791}" type="presParOf" srcId="{93E80A98-E504-4A1F-99A3-DB4472AAC2AD}" destId="{C04E0343-DE30-4C27-B02A-6A1884068EBF}" srcOrd="7" destOrd="0" presId="urn:microsoft.com/office/officeart/2005/8/layout/cycle8"/>
    <dgm:cxn modelId="{0FA9BE67-AC51-4370-8151-CBD2AB35C199}" type="presParOf" srcId="{93E80A98-E504-4A1F-99A3-DB4472AAC2AD}" destId="{CB673144-3D56-4FE2-BBE3-4AD9A97077E0}" srcOrd="8" destOrd="0" presId="urn:microsoft.com/office/officeart/2005/8/layout/cycle8"/>
    <dgm:cxn modelId="{58A8E9E9-5846-4BF7-8219-C55C627EC6FE}" type="presParOf" srcId="{93E80A98-E504-4A1F-99A3-DB4472AAC2AD}" destId="{7C385C35-2447-4B8B-B062-153226A81690}" srcOrd="9" destOrd="0" presId="urn:microsoft.com/office/officeart/2005/8/layout/cycle8"/>
    <dgm:cxn modelId="{B64AC5DF-EFBE-4D81-863C-2E68241EA95C}" type="presParOf" srcId="{93E80A98-E504-4A1F-99A3-DB4472AAC2AD}" destId="{55A58C2C-992E-4F0B-839D-DFC752F98F8A}" srcOrd="10" destOrd="0" presId="urn:microsoft.com/office/officeart/2005/8/layout/cycle8"/>
    <dgm:cxn modelId="{2FD515DE-D3EB-45AD-9051-C7534D5DC157}" type="presParOf" srcId="{93E80A98-E504-4A1F-99A3-DB4472AAC2AD}" destId="{A7C8B6EE-8851-454B-93DC-83613A874421}" srcOrd="11" destOrd="0" presId="urn:microsoft.com/office/officeart/2005/8/layout/cycle8"/>
    <dgm:cxn modelId="{CA9DE185-4F15-4A1D-8D50-05D6DA3DF38D}" type="presParOf" srcId="{93E80A98-E504-4A1F-99A3-DB4472AAC2AD}" destId="{BCEC8717-FA57-4BBA-A528-89EF10F0D920}" srcOrd="12" destOrd="0" presId="urn:microsoft.com/office/officeart/2005/8/layout/cycle8"/>
    <dgm:cxn modelId="{6390FB66-683A-4B9C-9F38-F6762703FD01}" type="presParOf" srcId="{93E80A98-E504-4A1F-99A3-DB4472AAC2AD}" destId="{D36BEFC0-56AB-4DD7-BB89-E0FC75CFB2F7}" srcOrd="13" destOrd="0" presId="urn:microsoft.com/office/officeart/2005/8/layout/cycle8"/>
    <dgm:cxn modelId="{D7ED7748-8C4B-428F-984F-88D465A51C41}" type="presParOf" srcId="{93E80A98-E504-4A1F-99A3-DB4472AAC2AD}" destId="{19B0F995-B280-4799-8D1F-17D6FB15E7F6}" srcOrd="14" destOrd="0" presId="urn:microsoft.com/office/officeart/2005/8/layout/cycle8"/>
    <dgm:cxn modelId="{74A42E37-C936-4D94-A973-5BDF549AA20C}" type="presParOf" srcId="{93E80A98-E504-4A1F-99A3-DB4472AAC2AD}" destId="{4CBF6A20-3A40-41F2-A33C-5BDF637AC3BF}" srcOrd="15" destOrd="0" presId="urn:microsoft.com/office/officeart/2005/8/layout/cycle8"/>
    <dgm:cxn modelId="{A3E555B3-406A-45E2-8228-D140EA197D8F}" type="presParOf" srcId="{93E80A98-E504-4A1F-99A3-DB4472AAC2AD}" destId="{5F2FC16C-A070-43AD-8978-8A5228E2EE19}" srcOrd="16" destOrd="0" presId="urn:microsoft.com/office/officeart/2005/8/layout/cycle8"/>
    <dgm:cxn modelId="{06FC5AF9-FE62-4F14-9B8F-C1E41C396E97}" type="presParOf" srcId="{93E80A98-E504-4A1F-99A3-DB4472AAC2AD}" destId="{D621AA59-B6AD-4313-84D9-A21B8C90A8D8}" srcOrd="17" destOrd="0" presId="urn:microsoft.com/office/officeart/2005/8/layout/cycle8"/>
    <dgm:cxn modelId="{681F45C5-6091-4F66-9594-2A4AA774978A}" type="presParOf" srcId="{93E80A98-E504-4A1F-99A3-DB4472AAC2AD}" destId="{BB2C6BD8-978D-4157-967E-5C558CCE3FBC}" srcOrd="18" destOrd="0" presId="urn:microsoft.com/office/officeart/2005/8/layout/cycle8"/>
    <dgm:cxn modelId="{76249968-CF03-4C0F-97C9-31BB60DAF571}" type="presParOf" srcId="{93E80A98-E504-4A1F-99A3-DB4472AAC2AD}" destId="{417633D2-9491-4F05-A018-9551FC9EE58D}"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248817-6DFC-4DC3-973F-6EB4F89EB512}" type="doc">
      <dgm:prSet loTypeId="urn:microsoft.com/office/officeart/2008/layout/AscendingPictureAccentProcess" loCatId="picture" qsTypeId="urn:microsoft.com/office/officeart/2005/8/quickstyle/simple1" qsCatId="simple" csTypeId="urn:microsoft.com/office/officeart/2005/8/colors/accent3_2" csCatId="accent3" phldr="1"/>
      <dgm:spPr/>
      <dgm:t>
        <a:bodyPr/>
        <a:lstStyle/>
        <a:p>
          <a:endParaRPr lang="en-US"/>
        </a:p>
      </dgm:t>
    </dgm:pt>
    <dgm:pt modelId="{0BD43D81-C2A9-43F2-BAE3-FD3B917B52CB}">
      <dgm:prSet phldrT="[Text]" custT="1"/>
      <dgm:spPr/>
      <dgm:t>
        <a:bodyPr/>
        <a:lstStyle/>
        <a:p>
          <a:r>
            <a:rPr lang="en-US" sz="1200" dirty="0"/>
            <a:t>Studio ingest</a:t>
          </a:r>
        </a:p>
      </dgm:t>
    </dgm:pt>
    <dgm:pt modelId="{D4B7AB7D-3A3C-4219-87C9-28B43E705AAE}" type="parTrans" cxnId="{BB9A7AC9-840D-4273-A5B8-949CEE03A62A}">
      <dgm:prSet/>
      <dgm:spPr/>
      <dgm:t>
        <a:bodyPr/>
        <a:lstStyle/>
        <a:p>
          <a:endParaRPr lang="en-US" sz="1600"/>
        </a:p>
      </dgm:t>
    </dgm:pt>
    <dgm:pt modelId="{4CF525B5-2CFA-4292-A374-1B3F472A082F}" type="sibTrans" cxnId="{BB9A7AC9-840D-4273-A5B8-949CEE03A62A}">
      <dgm:prSet/>
      <dgm:spPr/>
      <dgm:t>
        <a:bodyPr/>
        <a:lstStyle/>
        <a:p>
          <a:endParaRPr lang="en-US" sz="1600"/>
        </a:p>
      </dgm:t>
    </dgm:pt>
    <dgm:pt modelId="{97F5B73B-F6B4-4FB9-99A0-45BA381514D0}">
      <dgm:prSet phldrT="[Text]" custT="1"/>
      <dgm:spPr/>
      <dgm:t>
        <a:bodyPr/>
        <a:lstStyle/>
        <a:p>
          <a:r>
            <a:rPr lang="en-US" sz="1200" dirty="0"/>
            <a:t>Studio playout</a:t>
          </a:r>
        </a:p>
      </dgm:t>
    </dgm:pt>
    <dgm:pt modelId="{4D9E5CB7-4ACF-4677-98CF-14BB8D5078D7}" type="parTrans" cxnId="{CBD26A07-7A7B-4448-AABD-16251B54A37E}">
      <dgm:prSet/>
      <dgm:spPr/>
      <dgm:t>
        <a:bodyPr/>
        <a:lstStyle/>
        <a:p>
          <a:endParaRPr lang="en-US" sz="1600"/>
        </a:p>
      </dgm:t>
    </dgm:pt>
    <dgm:pt modelId="{B1DD955A-FF66-47DE-97B2-62738677427B}" type="sibTrans" cxnId="{CBD26A07-7A7B-4448-AABD-16251B54A37E}">
      <dgm:prSet/>
      <dgm:spPr/>
      <dgm:t>
        <a:bodyPr/>
        <a:lstStyle/>
        <a:p>
          <a:endParaRPr lang="en-US" sz="1600"/>
        </a:p>
      </dgm:t>
    </dgm:pt>
    <dgm:pt modelId="{C4D09ACD-F231-4A94-9219-3762F307580B}">
      <dgm:prSet phldrT="[Text]" custT="1"/>
      <dgm:spPr/>
      <dgm:t>
        <a:bodyPr/>
        <a:lstStyle/>
        <a:p>
          <a:r>
            <a:rPr lang="en-US" sz="1200" dirty="0"/>
            <a:t>Satellite uplink</a:t>
          </a:r>
        </a:p>
      </dgm:t>
    </dgm:pt>
    <dgm:pt modelId="{54B16903-0464-481E-8955-DE71234DF0CC}" type="parTrans" cxnId="{3AFD4A2E-6CA3-4DDA-970B-39A5CDB91C4E}">
      <dgm:prSet/>
      <dgm:spPr/>
      <dgm:t>
        <a:bodyPr/>
        <a:lstStyle/>
        <a:p>
          <a:endParaRPr lang="en-US" sz="1600"/>
        </a:p>
      </dgm:t>
    </dgm:pt>
    <dgm:pt modelId="{757631A1-E8C5-4EA0-9795-4FAC67A33E31}" type="sibTrans" cxnId="{3AFD4A2E-6CA3-4DDA-970B-39A5CDB91C4E}">
      <dgm:prSet/>
      <dgm:spPr/>
      <dgm:t>
        <a:bodyPr/>
        <a:lstStyle/>
        <a:p>
          <a:endParaRPr lang="en-US" sz="1600"/>
        </a:p>
      </dgm:t>
    </dgm:pt>
    <dgm:pt modelId="{D3B3B9A2-2554-455A-AA1F-E37D12EE1FDF}">
      <dgm:prSet custT="1"/>
      <dgm:spPr/>
      <dgm:t>
        <a:bodyPr/>
        <a:lstStyle/>
        <a:p>
          <a:r>
            <a:rPr lang="en-US" sz="1200" dirty="0"/>
            <a:t>Downlink</a:t>
          </a:r>
        </a:p>
      </dgm:t>
    </dgm:pt>
    <dgm:pt modelId="{65BA49EC-D4A8-4163-A021-7F661579C761}" type="parTrans" cxnId="{0EC5A010-B551-4821-8004-952C6939C3C6}">
      <dgm:prSet/>
      <dgm:spPr/>
      <dgm:t>
        <a:bodyPr/>
        <a:lstStyle/>
        <a:p>
          <a:endParaRPr lang="en-US" sz="1600"/>
        </a:p>
      </dgm:t>
    </dgm:pt>
    <dgm:pt modelId="{54F6FBBF-E822-4482-B1DF-B864C3696E43}" type="sibTrans" cxnId="{0EC5A010-B551-4821-8004-952C6939C3C6}">
      <dgm:prSet/>
      <dgm:spPr/>
      <dgm:t>
        <a:bodyPr/>
        <a:lstStyle/>
        <a:p>
          <a:endParaRPr lang="en-US" sz="1600"/>
        </a:p>
      </dgm:t>
    </dgm:pt>
    <dgm:pt modelId="{4ACFCB3F-FE3E-467A-B6D0-F46B58ACC21D}">
      <dgm:prSet custT="1"/>
      <dgm:spPr/>
      <dgm:t>
        <a:bodyPr/>
        <a:lstStyle/>
        <a:p>
          <a:r>
            <a:rPr lang="en-US" sz="1200" dirty="0"/>
            <a:t>Broadcast</a:t>
          </a:r>
        </a:p>
      </dgm:t>
    </dgm:pt>
    <dgm:pt modelId="{B099B28A-CFF9-41EE-BE1F-0030043B66B8}" type="parTrans" cxnId="{F48C3FA9-0201-416D-9D2E-B0F8A6F01545}">
      <dgm:prSet/>
      <dgm:spPr/>
      <dgm:t>
        <a:bodyPr/>
        <a:lstStyle/>
        <a:p>
          <a:endParaRPr lang="en-US" sz="1600"/>
        </a:p>
      </dgm:t>
    </dgm:pt>
    <dgm:pt modelId="{B04DBD2C-3D94-4A9A-B09F-EA92F98B0F64}" type="sibTrans" cxnId="{F48C3FA9-0201-416D-9D2E-B0F8A6F01545}">
      <dgm:prSet/>
      <dgm:spPr/>
      <dgm:t>
        <a:bodyPr/>
        <a:lstStyle/>
        <a:p>
          <a:endParaRPr lang="en-US" sz="1600"/>
        </a:p>
      </dgm:t>
    </dgm:pt>
    <dgm:pt modelId="{DBA7763A-DB59-4EC7-A202-D46D7A1FC851}" type="pres">
      <dgm:prSet presAssocID="{9F248817-6DFC-4DC3-973F-6EB4F89EB512}" presName="Name0" presStyleCnt="0">
        <dgm:presLayoutVars>
          <dgm:chMax val="7"/>
          <dgm:chPref val="7"/>
          <dgm:dir/>
        </dgm:presLayoutVars>
      </dgm:prSet>
      <dgm:spPr/>
      <dgm:t>
        <a:bodyPr/>
        <a:lstStyle/>
        <a:p>
          <a:endParaRPr lang="sv-SE"/>
        </a:p>
      </dgm:t>
    </dgm:pt>
    <dgm:pt modelId="{690F57A0-8474-470A-97EA-545C28515E38}" type="pres">
      <dgm:prSet presAssocID="{9F248817-6DFC-4DC3-973F-6EB4F89EB512}" presName="dot1" presStyleLbl="alignNode1" presStyleIdx="0" presStyleCnt="15"/>
      <dgm:spPr/>
    </dgm:pt>
    <dgm:pt modelId="{201E61D8-48A1-4814-845B-41B70E9F6A1C}" type="pres">
      <dgm:prSet presAssocID="{9F248817-6DFC-4DC3-973F-6EB4F89EB512}" presName="dot2" presStyleLbl="alignNode1" presStyleIdx="1" presStyleCnt="15"/>
      <dgm:spPr/>
    </dgm:pt>
    <dgm:pt modelId="{34D160D8-BFC8-4208-AEAD-12C506E1500E}" type="pres">
      <dgm:prSet presAssocID="{9F248817-6DFC-4DC3-973F-6EB4F89EB512}" presName="dot3" presStyleLbl="alignNode1" presStyleIdx="2" presStyleCnt="15"/>
      <dgm:spPr/>
    </dgm:pt>
    <dgm:pt modelId="{4B70FC9B-E023-49E1-9666-1FFB8E76A94B}" type="pres">
      <dgm:prSet presAssocID="{9F248817-6DFC-4DC3-973F-6EB4F89EB512}" presName="dot4" presStyleLbl="alignNode1" presStyleIdx="3" presStyleCnt="15"/>
      <dgm:spPr/>
    </dgm:pt>
    <dgm:pt modelId="{B1261FF3-131C-49CD-B542-2758C1868423}" type="pres">
      <dgm:prSet presAssocID="{9F248817-6DFC-4DC3-973F-6EB4F89EB512}" presName="dot5" presStyleLbl="alignNode1" presStyleIdx="4" presStyleCnt="15"/>
      <dgm:spPr/>
    </dgm:pt>
    <dgm:pt modelId="{44076F76-C791-4278-A45F-A75E644684CA}" type="pres">
      <dgm:prSet presAssocID="{9F248817-6DFC-4DC3-973F-6EB4F89EB512}" presName="dot6" presStyleLbl="alignNode1" presStyleIdx="5" presStyleCnt="15"/>
      <dgm:spPr/>
    </dgm:pt>
    <dgm:pt modelId="{1FEDB654-D814-4E54-9D98-7AD525E35529}" type="pres">
      <dgm:prSet presAssocID="{9F248817-6DFC-4DC3-973F-6EB4F89EB512}" presName="dot7" presStyleLbl="alignNode1" presStyleIdx="6" presStyleCnt="15"/>
      <dgm:spPr/>
    </dgm:pt>
    <dgm:pt modelId="{593476FE-C42F-49E9-B2FF-C4E1825FE508}" type="pres">
      <dgm:prSet presAssocID="{9F248817-6DFC-4DC3-973F-6EB4F89EB512}" presName="dot8" presStyleLbl="alignNode1" presStyleIdx="7" presStyleCnt="15"/>
      <dgm:spPr/>
    </dgm:pt>
    <dgm:pt modelId="{44B69FA1-6192-46A9-A5C5-E86E50E12A80}" type="pres">
      <dgm:prSet presAssocID="{9F248817-6DFC-4DC3-973F-6EB4F89EB512}" presName="dotArrow1" presStyleLbl="alignNode1" presStyleIdx="8" presStyleCnt="15"/>
      <dgm:spPr/>
    </dgm:pt>
    <dgm:pt modelId="{2594AB6E-D92F-423F-AE2F-C90EAFC8817F}" type="pres">
      <dgm:prSet presAssocID="{9F248817-6DFC-4DC3-973F-6EB4F89EB512}" presName="dotArrow2" presStyleLbl="alignNode1" presStyleIdx="9" presStyleCnt="15"/>
      <dgm:spPr/>
    </dgm:pt>
    <dgm:pt modelId="{FAA0232F-9FDE-4F77-9101-FA59C1841D4F}" type="pres">
      <dgm:prSet presAssocID="{9F248817-6DFC-4DC3-973F-6EB4F89EB512}" presName="dotArrow3" presStyleLbl="alignNode1" presStyleIdx="10" presStyleCnt="15"/>
      <dgm:spPr/>
    </dgm:pt>
    <dgm:pt modelId="{75D47FA6-1668-4A2B-B11B-B8AEC87B5FD0}" type="pres">
      <dgm:prSet presAssocID="{9F248817-6DFC-4DC3-973F-6EB4F89EB512}" presName="dotArrow4" presStyleLbl="alignNode1" presStyleIdx="11" presStyleCnt="15"/>
      <dgm:spPr/>
    </dgm:pt>
    <dgm:pt modelId="{249DF29F-B503-4D8D-BE79-D4A094A2C182}" type="pres">
      <dgm:prSet presAssocID="{9F248817-6DFC-4DC3-973F-6EB4F89EB512}" presName="dotArrow5" presStyleLbl="alignNode1" presStyleIdx="12" presStyleCnt="15"/>
      <dgm:spPr/>
    </dgm:pt>
    <dgm:pt modelId="{2AF23ABF-70CB-4139-920E-B4D4C89E9EA3}" type="pres">
      <dgm:prSet presAssocID="{9F248817-6DFC-4DC3-973F-6EB4F89EB512}" presName="dotArrow6" presStyleLbl="alignNode1" presStyleIdx="13" presStyleCnt="15"/>
      <dgm:spPr/>
    </dgm:pt>
    <dgm:pt modelId="{CE5A136E-57E0-4200-80F2-FC074E728273}" type="pres">
      <dgm:prSet presAssocID="{9F248817-6DFC-4DC3-973F-6EB4F89EB512}" presName="dotArrow7" presStyleLbl="alignNode1" presStyleIdx="14" presStyleCnt="15"/>
      <dgm:spPr/>
    </dgm:pt>
    <dgm:pt modelId="{2806044F-77FD-4AE3-B0D1-CF9D15452EDA}" type="pres">
      <dgm:prSet presAssocID="{0BD43D81-C2A9-43F2-BAE3-FD3B917B52CB}" presName="parTx1" presStyleLbl="node1" presStyleIdx="0" presStyleCnt="5"/>
      <dgm:spPr/>
      <dgm:t>
        <a:bodyPr/>
        <a:lstStyle/>
        <a:p>
          <a:endParaRPr lang="sv-SE"/>
        </a:p>
      </dgm:t>
    </dgm:pt>
    <dgm:pt modelId="{EA28C708-E527-443E-98B2-0AAD81E210CE}" type="pres">
      <dgm:prSet presAssocID="{4CF525B5-2CFA-4292-A374-1B3F472A082F}" presName="picture1" presStyleCnt="0"/>
      <dgm:spPr/>
    </dgm:pt>
    <dgm:pt modelId="{D908E32F-A2BE-4B2A-9C1D-4B3C08A7568A}" type="pres">
      <dgm:prSet presAssocID="{4CF525B5-2CFA-4292-A374-1B3F472A082F}" presName="imageRepeatNode" presStyleLbl="fgImgPlace1" presStyleIdx="0" presStyleCnt="5"/>
      <dgm:spPr/>
      <dgm:t>
        <a:bodyPr/>
        <a:lstStyle/>
        <a:p>
          <a:endParaRPr lang="sv-SE"/>
        </a:p>
      </dgm:t>
    </dgm:pt>
    <dgm:pt modelId="{831A35F7-E9A4-4D15-A8A3-BB3BE598430E}" type="pres">
      <dgm:prSet presAssocID="{97F5B73B-F6B4-4FB9-99A0-45BA381514D0}" presName="parTx2" presStyleLbl="node1" presStyleIdx="1" presStyleCnt="5"/>
      <dgm:spPr/>
      <dgm:t>
        <a:bodyPr/>
        <a:lstStyle/>
        <a:p>
          <a:endParaRPr lang="sv-SE"/>
        </a:p>
      </dgm:t>
    </dgm:pt>
    <dgm:pt modelId="{20B1F9DE-726A-45AF-9FCB-22B40DDF88A2}" type="pres">
      <dgm:prSet presAssocID="{B1DD955A-FF66-47DE-97B2-62738677427B}" presName="picture2" presStyleCnt="0"/>
      <dgm:spPr/>
    </dgm:pt>
    <dgm:pt modelId="{448C763B-A18C-4E82-B8A4-2B3E51035297}" type="pres">
      <dgm:prSet presAssocID="{B1DD955A-FF66-47DE-97B2-62738677427B}" presName="imageRepeatNode" presStyleLbl="fgImgPlace1" presStyleIdx="1" presStyleCnt="5"/>
      <dgm:spPr/>
      <dgm:t>
        <a:bodyPr/>
        <a:lstStyle/>
        <a:p>
          <a:endParaRPr lang="sv-SE"/>
        </a:p>
      </dgm:t>
    </dgm:pt>
    <dgm:pt modelId="{6B218748-3480-4DED-B09D-F4CDC905C28C}" type="pres">
      <dgm:prSet presAssocID="{C4D09ACD-F231-4A94-9219-3762F307580B}" presName="parTx3" presStyleLbl="node1" presStyleIdx="2" presStyleCnt="5"/>
      <dgm:spPr/>
      <dgm:t>
        <a:bodyPr/>
        <a:lstStyle/>
        <a:p>
          <a:endParaRPr lang="sv-SE"/>
        </a:p>
      </dgm:t>
    </dgm:pt>
    <dgm:pt modelId="{096F3101-0A10-4B8A-AAF7-1668EC5BFF33}" type="pres">
      <dgm:prSet presAssocID="{757631A1-E8C5-4EA0-9795-4FAC67A33E31}" presName="picture3" presStyleCnt="0"/>
      <dgm:spPr/>
    </dgm:pt>
    <dgm:pt modelId="{EC7D45E7-D190-4A5A-80C2-8AA0BAD5CC07}" type="pres">
      <dgm:prSet presAssocID="{757631A1-E8C5-4EA0-9795-4FAC67A33E31}" presName="imageRepeatNode" presStyleLbl="fgImgPlace1" presStyleIdx="2" presStyleCnt="5"/>
      <dgm:spPr/>
      <dgm:t>
        <a:bodyPr/>
        <a:lstStyle/>
        <a:p>
          <a:endParaRPr lang="sv-SE"/>
        </a:p>
      </dgm:t>
    </dgm:pt>
    <dgm:pt modelId="{FC586ADB-5E79-406C-A7C2-A127F953F274}" type="pres">
      <dgm:prSet presAssocID="{D3B3B9A2-2554-455A-AA1F-E37D12EE1FDF}" presName="parTx4" presStyleLbl="node1" presStyleIdx="3" presStyleCnt="5"/>
      <dgm:spPr/>
      <dgm:t>
        <a:bodyPr/>
        <a:lstStyle/>
        <a:p>
          <a:endParaRPr lang="sv-SE"/>
        </a:p>
      </dgm:t>
    </dgm:pt>
    <dgm:pt modelId="{4D42BC21-2994-4E86-BD03-BB898712DB7F}" type="pres">
      <dgm:prSet presAssocID="{54F6FBBF-E822-4482-B1DF-B864C3696E43}" presName="picture4" presStyleCnt="0"/>
      <dgm:spPr/>
    </dgm:pt>
    <dgm:pt modelId="{4F97E94B-8F23-4AD3-B0AC-1EF1EBAA1C00}" type="pres">
      <dgm:prSet presAssocID="{54F6FBBF-E822-4482-B1DF-B864C3696E43}" presName="imageRepeatNode" presStyleLbl="fgImgPlace1" presStyleIdx="3" presStyleCnt="5"/>
      <dgm:spPr/>
      <dgm:t>
        <a:bodyPr/>
        <a:lstStyle/>
        <a:p>
          <a:endParaRPr lang="sv-SE"/>
        </a:p>
      </dgm:t>
    </dgm:pt>
    <dgm:pt modelId="{5E6ACF27-CDDD-4B93-AB0A-966111B46219}" type="pres">
      <dgm:prSet presAssocID="{4ACFCB3F-FE3E-467A-B6D0-F46B58ACC21D}" presName="parTx5" presStyleLbl="node1" presStyleIdx="4" presStyleCnt="5"/>
      <dgm:spPr/>
      <dgm:t>
        <a:bodyPr/>
        <a:lstStyle/>
        <a:p>
          <a:endParaRPr lang="sv-SE"/>
        </a:p>
      </dgm:t>
    </dgm:pt>
    <dgm:pt modelId="{F1E5746C-8494-4DEB-8BFC-B48AA3D69230}" type="pres">
      <dgm:prSet presAssocID="{B04DBD2C-3D94-4A9A-B09F-EA92F98B0F64}" presName="picture5" presStyleCnt="0"/>
      <dgm:spPr/>
    </dgm:pt>
    <dgm:pt modelId="{347BFDE1-D379-45CD-BE76-2531975DDF85}" type="pres">
      <dgm:prSet presAssocID="{B04DBD2C-3D94-4A9A-B09F-EA92F98B0F64}" presName="imageRepeatNode" presStyleLbl="fgImgPlace1" presStyleIdx="4" presStyleCnt="5"/>
      <dgm:spPr/>
      <dgm:t>
        <a:bodyPr/>
        <a:lstStyle/>
        <a:p>
          <a:endParaRPr lang="sv-SE"/>
        </a:p>
      </dgm:t>
    </dgm:pt>
  </dgm:ptLst>
  <dgm:cxnLst>
    <dgm:cxn modelId="{CBD26A07-7A7B-4448-AABD-16251B54A37E}" srcId="{9F248817-6DFC-4DC3-973F-6EB4F89EB512}" destId="{97F5B73B-F6B4-4FB9-99A0-45BA381514D0}" srcOrd="1" destOrd="0" parTransId="{4D9E5CB7-4ACF-4677-98CF-14BB8D5078D7}" sibTransId="{B1DD955A-FF66-47DE-97B2-62738677427B}"/>
    <dgm:cxn modelId="{F71DACE5-AF14-47D5-BC63-64FF62858068}" type="presOf" srcId="{9F248817-6DFC-4DC3-973F-6EB4F89EB512}" destId="{DBA7763A-DB59-4EC7-A202-D46D7A1FC851}" srcOrd="0" destOrd="0" presId="urn:microsoft.com/office/officeart/2008/layout/AscendingPictureAccentProcess"/>
    <dgm:cxn modelId="{E899CC6E-08B4-49A5-AB09-30234D686A5B}" type="presOf" srcId="{B1DD955A-FF66-47DE-97B2-62738677427B}" destId="{448C763B-A18C-4E82-B8A4-2B3E51035297}" srcOrd="0" destOrd="0" presId="urn:microsoft.com/office/officeart/2008/layout/AscendingPictureAccentProcess"/>
    <dgm:cxn modelId="{729A9F19-2130-4E14-A08A-1FFCF1DB0F51}" type="presOf" srcId="{97F5B73B-F6B4-4FB9-99A0-45BA381514D0}" destId="{831A35F7-E9A4-4D15-A8A3-BB3BE598430E}" srcOrd="0" destOrd="0" presId="urn:microsoft.com/office/officeart/2008/layout/AscendingPictureAccentProcess"/>
    <dgm:cxn modelId="{56030185-9EB5-478B-8A7B-6EFB4ADE923C}" type="presOf" srcId="{0BD43D81-C2A9-43F2-BAE3-FD3B917B52CB}" destId="{2806044F-77FD-4AE3-B0D1-CF9D15452EDA}" srcOrd="0" destOrd="0" presId="urn:microsoft.com/office/officeart/2008/layout/AscendingPictureAccentProcess"/>
    <dgm:cxn modelId="{3AFD4A2E-6CA3-4DDA-970B-39A5CDB91C4E}" srcId="{9F248817-6DFC-4DC3-973F-6EB4F89EB512}" destId="{C4D09ACD-F231-4A94-9219-3762F307580B}" srcOrd="2" destOrd="0" parTransId="{54B16903-0464-481E-8955-DE71234DF0CC}" sibTransId="{757631A1-E8C5-4EA0-9795-4FAC67A33E31}"/>
    <dgm:cxn modelId="{BB9A7AC9-840D-4273-A5B8-949CEE03A62A}" srcId="{9F248817-6DFC-4DC3-973F-6EB4F89EB512}" destId="{0BD43D81-C2A9-43F2-BAE3-FD3B917B52CB}" srcOrd="0" destOrd="0" parTransId="{D4B7AB7D-3A3C-4219-87C9-28B43E705AAE}" sibTransId="{4CF525B5-2CFA-4292-A374-1B3F472A082F}"/>
    <dgm:cxn modelId="{545DB658-D36D-4649-8FFF-1A08A1486594}" type="presOf" srcId="{757631A1-E8C5-4EA0-9795-4FAC67A33E31}" destId="{EC7D45E7-D190-4A5A-80C2-8AA0BAD5CC07}" srcOrd="0" destOrd="0" presId="urn:microsoft.com/office/officeart/2008/layout/AscendingPictureAccentProcess"/>
    <dgm:cxn modelId="{F48C3FA9-0201-416D-9D2E-B0F8A6F01545}" srcId="{9F248817-6DFC-4DC3-973F-6EB4F89EB512}" destId="{4ACFCB3F-FE3E-467A-B6D0-F46B58ACC21D}" srcOrd="4" destOrd="0" parTransId="{B099B28A-CFF9-41EE-BE1F-0030043B66B8}" sibTransId="{B04DBD2C-3D94-4A9A-B09F-EA92F98B0F64}"/>
    <dgm:cxn modelId="{0EC5A010-B551-4821-8004-952C6939C3C6}" srcId="{9F248817-6DFC-4DC3-973F-6EB4F89EB512}" destId="{D3B3B9A2-2554-455A-AA1F-E37D12EE1FDF}" srcOrd="3" destOrd="0" parTransId="{65BA49EC-D4A8-4163-A021-7F661579C761}" sibTransId="{54F6FBBF-E822-4482-B1DF-B864C3696E43}"/>
    <dgm:cxn modelId="{A8E601C5-D853-4EB7-8B0B-541C1F6AE4E9}" type="presOf" srcId="{54F6FBBF-E822-4482-B1DF-B864C3696E43}" destId="{4F97E94B-8F23-4AD3-B0AC-1EF1EBAA1C00}" srcOrd="0" destOrd="0" presId="urn:microsoft.com/office/officeart/2008/layout/AscendingPictureAccentProcess"/>
    <dgm:cxn modelId="{15067B77-EF47-4B4F-B8DF-50F4FC5E6A13}" type="presOf" srcId="{C4D09ACD-F231-4A94-9219-3762F307580B}" destId="{6B218748-3480-4DED-B09D-F4CDC905C28C}" srcOrd="0" destOrd="0" presId="urn:microsoft.com/office/officeart/2008/layout/AscendingPictureAccentProcess"/>
    <dgm:cxn modelId="{5682485B-BF4F-4825-8E5B-1BC032535250}" type="presOf" srcId="{D3B3B9A2-2554-455A-AA1F-E37D12EE1FDF}" destId="{FC586ADB-5E79-406C-A7C2-A127F953F274}" srcOrd="0" destOrd="0" presId="urn:microsoft.com/office/officeart/2008/layout/AscendingPictureAccentProcess"/>
    <dgm:cxn modelId="{0A6C7256-C657-4B7A-81FF-56D1FA68374B}" type="presOf" srcId="{4ACFCB3F-FE3E-467A-B6D0-F46B58ACC21D}" destId="{5E6ACF27-CDDD-4B93-AB0A-966111B46219}" srcOrd="0" destOrd="0" presId="urn:microsoft.com/office/officeart/2008/layout/AscendingPictureAccentProcess"/>
    <dgm:cxn modelId="{8FE395BB-73C9-4A8F-99B0-015CA07603CC}" type="presOf" srcId="{4CF525B5-2CFA-4292-A374-1B3F472A082F}" destId="{D908E32F-A2BE-4B2A-9C1D-4B3C08A7568A}" srcOrd="0" destOrd="0" presId="urn:microsoft.com/office/officeart/2008/layout/AscendingPictureAccentProcess"/>
    <dgm:cxn modelId="{130D6020-2A75-47F7-BFA4-F1B396F80B4C}" type="presOf" srcId="{B04DBD2C-3D94-4A9A-B09F-EA92F98B0F64}" destId="{347BFDE1-D379-45CD-BE76-2531975DDF85}" srcOrd="0" destOrd="0" presId="urn:microsoft.com/office/officeart/2008/layout/AscendingPictureAccentProcess"/>
    <dgm:cxn modelId="{E7CA78ED-581A-4835-A655-5DB429A4A040}" type="presParOf" srcId="{DBA7763A-DB59-4EC7-A202-D46D7A1FC851}" destId="{690F57A0-8474-470A-97EA-545C28515E38}" srcOrd="0" destOrd="0" presId="urn:microsoft.com/office/officeart/2008/layout/AscendingPictureAccentProcess"/>
    <dgm:cxn modelId="{23F4CED1-15E3-43EC-97EE-CDD2F62D5FC4}" type="presParOf" srcId="{DBA7763A-DB59-4EC7-A202-D46D7A1FC851}" destId="{201E61D8-48A1-4814-845B-41B70E9F6A1C}" srcOrd="1" destOrd="0" presId="urn:microsoft.com/office/officeart/2008/layout/AscendingPictureAccentProcess"/>
    <dgm:cxn modelId="{C899CBC1-EFDB-4E93-A5DC-792EA119DDF1}" type="presParOf" srcId="{DBA7763A-DB59-4EC7-A202-D46D7A1FC851}" destId="{34D160D8-BFC8-4208-AEAD-12C506E1500E}" srcOrd="2" destOrd="0" presId="urn:microsoft.com/office/officeart/2008/layout/AscendingPictureAccentProcess"/>
    <dgm:cxn modelId="{1599F6D4-AF4A-4975-885E-186693463A3C}" type="presParOf" srcId="{DBA7763A-DB59-4EC7-A202-D46D7A1FC851}" destId="{4B70FC9B-E023-49E1-9666-1FFB8E76A94B}" srcOrd="3" destOrd="0" presId="urn:microsoft.com/office/officeart/2008/layout/AscendingPictureAccentProcess"/>
    <dgm:cxn modelId="{139E43B9-161C-4425-B360-8B3E53F520F2}" type="presParOf" srcId="{DBA7763A-DB59-4EC7-A202-D46D7A1FC851}" destId="{B1261FF3-131C-49CD-B542-2758C1868423}" srcOrd="4" destOrd="0" presId="urn:microsoft.com/office/officeart/2008/layout/AscendingPictureAccentProcess"/>
    <dgm:cxn modelId="{94E9AB75-1FC6-4773-8AB6-D13337393C13}" type="presParOf" srcId="{DBA7763A-DB59-4EC7-A202-D46D7A1FC851}" destId="{44076F76-C791-4278-A45F-A75E644684CA}" srcOrd="5" destOrd="0" presId="urn:microsoft.com/office/officeart/2008/layout/AscendingPictureAccentProcess"/>
    <dgm:cxn modelId="{596EE32F-9885-4A68-BC43-F910B7D5BA56}" type="presParOf" srcId="{DBA7763A-DB59-4EC7-A202-D46D7A1FC851}" destId="{1FEDB654-D814-4E54-9D98-7AD525E35529}" srcOrd="6" destOrd="0" presId="urn:microsoft.com/office/officeart/2008/layout/AscendingPictureAccentProcess"/>
    <dgm:cxn modelId="{38EF7716-6FBD-43A1-AAEC-62F8723D72BD}" type="presParOf" srcId="{DBA7763A-DB59-4EC7-A202-D46D7A1FC851}" destId="{593476FE-C42F-49E9-B2FF-C4E1825FE508}" srcOrd="7" destOrd="0" presId="urn:microsoft.com/office/officeart/2008/layout/AscendingPictureAccentProcess"/>
    <dgm:cxn modelId="{4E96BB6D-5493-4135-A0FB-B4B675FB2596}" type="presParOf" srcId="{DBA7763A-DB59-4EC7-A202-D46D7A1FC851}" destId="{44B69FA1-6192-46A9-A5C5-E86E50E12A80}" srcOrd="8" destOrd="0" presId="urn:microsoft.com/office/officeart/2008/layout/AscendingPictureAccentProcess"/>
    <dgm:cxn modelId="{66D9F78B-3C80-468A-991A-171E88238F3B}" type="presParOf" srcId="{DBA7763A-DB59-4EC7-A202-D46D7A1FC851}" destId="{2594AB6E-D92F-423F-AE2F-C90EAFC8817F}" srcOrd="9" destOrd="0" presId="urn:microsoft.com/office/officeart/2008/layout/AscendingPictureAccentProcess"/>
    <dgm:cxn modelId="{38D86DEC-600B-47BD-91E9-EC224BD07642}" type="presParOf" srcId="{DBA7763A-DB59-4EC7-A202-D46D7A1FC851}" destId="{FAA0232F-9FDE-4F77-9101-FA59C1841D4F}" srcOrd="10" destOrd="0" presId="urn:microsoft.com/office/officeart/2008/layout/AscendingPictureAccentProcess"/>
    <dgm:cxn modelId="{1B9E2F82-0FCF-4D49-91B0-85F709CE6AB6}" type="presParOf" srcId="{DBA7763A-DB59-4EC7-A202-D46D7A1FC851}" destId="{75D47FA6-1668-4A2B-B11B-B8AEC87B5FD0}" srcOrd="11" destOrd="0" presId="urn:microsoft.com/office/officeart/2008/layout/AscendingPictureAccentProcess"/>
    <dgm:cxn modelId="{8225239B-B76D-4C3F-8AE4-F1378A30B5B1}" type="presParOf" srcId="{DBA7763A-DB59-4EC7-A202-D46D7A1FC851}" destId="{249DF29F-B503-4D8D-BE79-D4A094A2C182}" srcOrd="12" destOrd="0" presId="urn:microsoft.com/office/officeart/2008/layout/AscendingPictureAccentProcess"/>
    <dgm:cxn modelId="{AA6CB348-FFCF-495D-A157-AD04CD461955}" type="presParOf" srcId="{DBA7763A-DB59-4EC7-A202-D46D7A1FC851}" destId="{2AF23ABF-70CB-4139-920E-B4D4C89E9EA3}" srcOrd="13" destOrd="0" presId="urn:microsoft.com/office/officeart/2008/layout/AscendingPictureAccentProcess"/>
    <dgm:cxn modelId="{E2A7CDA5-4EDA-426C-A4DA-22961EDF0C8B}" type="presParOf" srcId="{DBA7763A-DB59-4EC7-A202-D46D7A1FC851}" destId="{CE5A136E-57E0-4200-80F2-FC074E728273}" srcOrd="14" destOrd="0" presId="urn:microsoft.com/office/officeart/2008/layout/AscendingPictureAccentProcess"/>
    <dgm:cxn modelId="{DC11D3D6-3959-40D4-8011-924B50A3AE72}" type="presParOf" srcId="{DBA7763A-DB59-4EC7-A202-D46D7A1FC851}" destId="{2806044F-77FD-4AE3-B0D1-CF9D15452EDA}" srcOrd="15" destOrd="0" presId="urn:microsoft.com/office/officeart/2008/layout/AscendingPictureAccentProcess"/>
    <dgm:cxn modelId="{E53AE10E-F697-488A-9BD3-E9A024CA7BD5}" type="presParOf" srcId="{DBA7763A-DB59-4EC7-A202-D46D7A1FC851}" destId="{EA28C708-E527-443E-98B2-0AAD81E210CE}" srcOrd="16" destOrd="0" presId="urn:microsoft.com/office/officeart/2008/layout/AscendingPictureAccentProcess"/>
    <dgm:cxn modelId="{4AC06A3D-6ABC-49F4-B14B-F7E96ED9A78F}" type="presParOf" srcId="{EA28C708-E527-443E-98B2-0AAD81E210CE}" destId="{D908E32F-A2BE-4B2A-9C1D-4B3C08A7568A}" srcOrd="0" destOrd="0" presId="urn:microsoft.com/office/officeart/2008/layout/AscendingPictureAccentProcess"/>
    <dgm:cxn modelId="{BF1DD20F-63A8-4A7A-A89C-F960743B5A9D}" type="presParOf" srcId="{DBA7763A-DB59-4EC7-A202-D46D7A1FC851}" destId="{831A35F7-E9A4-4D15-A8A3-BB3BE598430E}" srcOrd="17" destOrd="0" presId="urn:microsoft.com/office/officeart/2008/layout/AscendingPictureAccentProcess"/>
    <dgm:cxn modelId="{275838A0-FA44-4658-9BE2-AA247BA24B5F}" type="presParOf" srcId="{DBA7763A-DB59-4EC7-A202-D46D7A1FC851}" destId="{20B1F9DE-726A-45AF-9FCB-22B40DDF88A2}" srcOrd="18" destOrd="0" presId="urn:microsoft.com/office/officeart/2008/layout/AscendingPictureAccentProcess"/>
    <dgm:cxn modelId="{34AF88B9-F535-487D-A150-55EACEE98A9A}" type="presParOf" srcId="{20B1F9DE-726A-45AF-9FCB-22B40DDF88A2}" destId="{448C763B-A18C-4E82-B8A4-2B3E51035297}" srcOrd="0" destOrd="0" presId="urn:microsoft.com/office/officeart/2008/layout/AscendingPictureAccentProcess"/>
    <dgm:cxn modelId="{A20E9472-CC4C-4BFD-B2B1-A19B23A40452}" type="presParOf" srcId="{DBA7763A-DB59-4EC7-A202-D46D7A1FC851}" destId="{6B218748-3480-4DED-B09D-F4CDC905C28C}" srcOrd="19" destOrd="0" presId="urn:microsoft.com/office/officeart/2008/layout/AscendingPictureAccentProcess"/>
    <dgm:cxn modelId="{33387373-8FF7-4542-AA98-1A5F3BAA83D3}" type="presParOf" srcId="{DBA7763A-DB59-4EC7-A202-D46D7A1FC851}" destId="{096F3101-0A10-4B8A-AAF7-1668EC5BFF33}" srcOrd="20" destOrd="0" presId="urn:microsoft.com/office/officeart/2008/layout/AscendingPictureAccentProcess"/>
    <dgm:cxn modelId="{FC69324A-1187-4B70-B49A-13818DF6EA55}" type="presParOf" srcId="{096F3101-0A10-4B8A-AAF7-1668EC5BFF33}" destId="{EC7D45E7-D190-4A5A-80C2-8AA0BAD5CC07}" srcOrd="0" destOrd="0" presId="urn:microsoft.com/office/officeart/2008/layout/AscendingPictureAccentProcess"/>
    <dgm:cxn modelId="{47FA7609-5C4A-459F-9B72-915141157380}" type="presParOf" srcId="{DBA7763A-DB59-4EC7-A202-D46D7A1FC851}" destId="{FC586ADB-5E79-406C-A7C2-A127F953F274}" srcOrd="21" destOrd="0" presId="urn:microsoft.com/office/officeart/2008/layout/AscendingPictureAccentProcess"/>
    <dgm:cxn modelId="{0622A16A-5296-4159-A019-DECC68E6EF82}" type="presParOf" srcId="{DBA7763A-DB59-4EC7-A202-D46D7A1FC851}" destId="{4D42BC21-2994-4E86-BD03-BB898712DB7F}" srcOrd="22" destOrd="0" presId="urn:microsoft.com/office/officeart/2008/layout/AscendingPictureAccentProcess"/>
    <dgm:cxn modelId="{9E539CEF-9146-48B3-81B6-B1C149D10544}" type="presParOf" srcId="{4D42BC21-2994-4E86-BD03-BB898712DB7F}" destId="{4F97E94B-8F23-4AD3-B0AC-1EF1EBAA1C00}" srcOrd="0" destOrd="0" presId="urn:microsoft.com/office/officeart/2008/layout/AscendingPictureAccentProcess"/>
    <dgm:cxn modelId="{43C0E8FB-F91A-455A-8CC9-742642A5B3AF}" type="presParOf" srcId="{DBA7763A-DB59-4EC7-A202-D46D7A1FC851}" destId="{5E6ACF27-CDDD-4B93-AB0A-966111B46219}" srcOrd="23" destOrd="0" presId="urn:microsoft.com/office/officeart/2008/layout/AscendingPictureAccentProcess"/>
    <dgm:cxn modelId="{4BD9331E-C1E1-4F2C-A6E7-43076843C175}" type="presParOf" srcId="{DBA7763A-DB59-4EC7-A202-D46D7A1FC851}" destId="{F1E5746C-8494-4DEB-8BFC-B48AA3D69230}" srcOrd="24" destOrd="0" presId="urn:microsoft.com/office/officeart/2008/layout/AscendingPictureAccentProcess"/>
    <dgm:cxn modelId="{B28BAA1D-F643-4ED2-8E33-F5330DD3D7A2}" type="presParOf" srcId="{F1E5746C-8494-4DEB-8BFC-B48AA3D69230}" destId="{347BFDE1-D379-45CD-BE76-2531975DDF85}"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59D6F5-2BB2-4302-8F0A-F7DB4E577295}" type="doc">
      <dgm:prSet loTypeId="urn:microsoft.com/office/officeart/2008/layout/AscendingPictureAccentProcess" loCatId="process" qsTypeId="urn:microsoft.com/office/officeart/2005/8/quickstyle/simple1" qsCatId="simple" csTypeId="urn:microsoft.com/office/officeart/2005/8/colors/accent3_2" csCatId="accent3" phldr="1"/>
      <dgm:spPr/>
      <dgm:t>
        <a:bodyPr/>
        <a:lstStyle/>
        <a:p>
          <a:endParaRPr lang="en-US"/>
        </a:p>
      </dgm:t>
    </dgm:pt>
    <dgm:pt modelId="{0191BFB0-941C-483B-8BF6-73C4D694B47C}">
      <dgm:prSet phldrT="[Text]" custT="1"/>
      <dgm:spPr/>
      <dgm:t>
        <a:bodyPr/>
        <a:lstStyle/>
        <a:p>
          <a:r>
            <a:rPr lang="en-US" sz="1200" dirty="0"/>
            <a:t>Ingest/transcode</a:t>
          </a:r>
        </a:p>
      </dgm:t>
    </dgm:pt>
    <dgm:pt modelId="{BB97A52A-9198-4A83-9EC7-C439264C6D6D}" type="parTrans" cxnId="{3DC5D87A-05B9-41B5-B99C-06B34556AD50}">
      <dgm:prSet/>
      <dgm:spPr/>
      <dgm:t>
        <a:bodyPr/>
        <a:lstStyle/>
        <a:p>
          <a:endParaRPr lang="en-US"/>
        </a:p>
      </dgm:t>
    </dgm:pt>
    <dgm:pt modelId="{A916C29E-5B3C-4F68-BD05-05D1257B25D1}" type="sibTrans" cxnId="{3DC5D87A-05B9-41B5-B99C-06B34556AD50}">
      <dgm:prSet/>
      <dgm:spPr/>
      <dgm:t>
        <a:bodyPr/>
        <a:lstStyle/>
        <a:p>
          <a:endParaRPr lang="en-US"/>
        </a:p>
      </dgm:t>
    </dgm:pt>
    <dgm:pt modelId="{C9CD0820-FADC-428E-93F0-81C21258575B}">
      <dgm:prSet phldrT="[Text]" custT="1"/>
      <dgm:spPr/>
      <dgm:t>
        <a:bodyPr/>
        <a:lstStyle/>
        <a:p>
          <a:r>
            <a:rPr lang="en-US" sz="1200" dirty="0"/>
            <a:t>Data link to cloud</a:t>
          </a:r>
        </a:p>
      </dgm:t>
    </dgm:pt>
    <dgm:pt modelId="{F370FD7D-F3DF-4979-808F-7798B71FAB38}" type="parTrans" cxnId="{8F84F8D1-AC9C-4DD8-AD00-929806A1D576}">
      <dgm:prSet/>
      <dgm:spPr/>
      <dgm:t>
        <a:bodyPr/>
        <a:lstStyle/>
        <a:p>
          <a:endParaRPr lang="en-US"/>
        </a:p>
      </dgm:t>
    </dgm:pt>
    <dgm:pt modelId="{C6092998-C1D5-4D62-946A-262093182A16}" type="sibTrans" cxnId="{8F84F8D1-AC9C-4DD8-AD00-929806A1D576}">
      <dgm:prSet/>
      <dgm:spPr/>
      <dgm:t>
        <a:bodyPr/>
        <a:lstStyle/>
        <a:p>
          <a:endParaRPr lang="en-US"/>
        </a:p>
      </dgm:t>
    </dgm:pt>
    <dgm:pt modelId="{889AD9E2-5B57-4777-A4FD-F2748D2BC13D}">
      <dgm:prSet phldrT="[Text]" custT="1"/>
      <dgm:spPr/>
      <dgm:t>
        <a:bodyPr/>
        <a:lstStyle/>
        <a:p>
          <a:r>
            <a:rPr lang="en-US" sz="1200" dirty="0"/>
            <a:t>Cloud playout to CDN</a:t>
          </a:r>
        </a:p>
      </dgm:t>
    </dgm:pt>
    <dgm:pt modelId="{E1B340C8-4AE2-4853-80BB-D7559AE4B5E3}" type="parTrans" cxnId="{9F8BA0E8-4BA1-414D-99D8-610629933535}">
      <dgm:prSet/>
      <dgm:spPr/>
      <dgm:t>
        <a:bodyPr/>
        <a:lstStyle/>
        <a:p>
          <a:endParaRPr lang="en-US"/>
        </a:p>
      </dgm:t>
    </dgm:pt>
    <dgm:pt modelId="{817A0E8B-A898-4C96-9379-397E3BB71793}" type="sibTrans" cxnId="{9F8BA0E8-4BA1-414D-99D8-610629933535}">
      <dgm:prSet/>
      <dgm:spPr/>
      <dgm:t>
        <a:bodyPr/>
        <a:lstStyle/>
        <a:p>
          <a:endParaRPr lang="en-US"/>
        </a:p>
      </dgm:t>
    </dgm:pt>
    <dgm:pt modelId="{E5997D7A-1EA3-473F-9EC8-4109ADF595A3}">
      <dgm:prSet phldrT="[Text]" custT="1"/>
      <dgm:spPr/>
      <dgm:t>
        <a:bodyPr/>
        <a:lstStyle/>
        <a:p>
          <a:r>
            <a:rPr lang="en-US" sz="1200" dirty="0"/>
            <a:t>CDN to ISP</a:t>
          </a:r>
        </a:p>
      </dgm:t>
    </dgm:pt>
    <dgm:pt modelId="{840E7AE8-440B-4E50-AA4D-CEE47F36ADDB}" type="parTrans" cxnId="{E6F88B31-3FBA-40DC-A79C-53F399D3E77C}">
      <dgm:prSet/>
      <dgm:spPr/>
      <dgm:t>
        <a:bodyPr/>
        <a:lstStyle/>
        <a:p>
          <a:endParaRPr lang="en-US"/>
        </a:p>
      </dgm:t>
    </dgm:pt>
    <dgm:pt modelId="{50EB693E-B561-415C-B4A3-0F80884C3809}" type="sibTrans" cxnId="{E6F88B31-3FBA-40DC-A79C-53F399D3E77C}">
      <dgm:prSet/>
      <dgm:spPr/>
      <dgm:t>
        <a:bodyPr/>
        <a:lstStyle/>
        <a:p>
          <a:endParaRPr lang="en-US"/>
        </a:p>
      </dgm:t>
    </dgm:pt>
    <dgm:pt modelId="{02B3057D-054F-4899-8194-DD322CEFD690}">
      <dgm:prSet phldrT="[Text]" custT="1"/>
      <dgm:spPr/>
      <dgm:t>
        <a:bodyPr/>
        <a:lstStyle/>
        <a:p>
          <a:r>
            <a:rPr lang="en-US" sz="1200" dirty="0"/>
            <a:t>IP distribution</a:t>
          </a:r>
        </a:p>
      </dgm:t>
    </dgm:pt>
    <dgm:pt modelId="{51615EA9-208A-41EC-8ED1-EA939251341B}" type="parTrans" cxnId="{050F213F-0AF3-4BEA-A801-3419D03ECFF0}">
      <dgm:prSet/>
      <dgm:spPr/>
      <dgm:t>
        <a:bodyPr/>
        <a:lstStyle/>
        <a:p>
          <a:endParaRPr lang="en-US"/>
        </a:p>
      </dgm:t>
    </dgm:pt>
    <dgm:pt modelId="{00C666E9-333F-4145-90CE-CE3502B61C75}" type="sibTrans" cxnId="{050F213F-0AF3-4BEA-A801-3419D03ECFF0}">
      <dgm:prSet/>
      <dgm:spPr/>
      <dgm:t>
        <a:bodyPr/>
        <a:lstStyle/>
        <a:p>
          <a:endParaRPr lang="en-US"/>
        </a:p>
      </dgm:t>
    </dgm:pt>
    <dgm:pt modelId="{6CBD8EFA-62FD-4176-B627-D08766239DFC}" type="pres">
      <dgm:prSet presAssocID="{7259D6F5-2BB2-4302-8F0A-F7DB4E577295}" presName="Name0" presStyleCnt="0">
        <dgm:presLayoutVars>
          <dgm:chMax val="7"/>
          <dgm:chPref val="7"/>
          <dgm:dir/>
        </dgm:presLayoutVars>
      </dgm:prSet>
      <dgm:spPr/>
      <dgm:t>
        <a:bodyPr/>
        <a:lstStyle/>
        <a:p>
          <a:endParaRPr lang="sv-SE"/>
        </a:p>
      </dgm:t>
    </dgm:pt>
    <dgm:pt modelId="{F0FD0D4B-BBE5-4013-93E4-4B698B88DE17}" type="pres">
      <dgm:prSet presAssocID="{7259D6F5-2BB2-4302-8F0A-F7DB4E577295}" presName="dot1" presStyleLbl="alignNode1" presStyleIdx="0" presStyleCnt="15"/>
      <dgm:spPr/>
    </dgm:pt>
    <dgm:pt modelId="{2EB9CBD8-B214-4BAA-BBA3-837021D74118}" type="pres">
      <dgm:prSet presAssocID="{7259D6F5-2BB2-4302-8F0A-F7DB4E577295}" presName="dot2" presStyleLbl="alignNode1" presStyleIdx="1" presStyleCnt="15"/>
      <dgm:spPr/>
    </dgm:pt>
    <dgm:pt modelId="{2F4932C9-971A-460F-9422-662DE200528A}" type="pres">
      <dgm:prSet presAssocID="{7259D6F5-2BB2-4302-8F0A-F7DB4E577295}" presName="dot3" presStyleLbl="alignNode1" presStyleIdx="2" presStyleCnt="15"/>
      <dgm:spPr/>
    </dgm:pt>
    <dgm:pt modelId="{D4540D16-EBDD-4B83-80C3-9E9BC9656A9C}" type="pres">
      <dgm:prSet presAssocID="{7259D6F5-2BB2-4302-8F0A-F7DB4E577295}" presName="dot4" presStyleLbl="alignNode1" presStyleIdx="3" presStyleCnt="15"/>
      <dgm:spPr/>
    </dgm:pt>
    <dgm:pt modelId="{080E0BA6-19FA-4EA8-AA65-8ED77CA88270}" type="pres">
      <dgm:prSet presAssocID="{7259D6F5-2BB2-4302-8F0A-F7DB4E577295}" presName="dot5" presStyleLbl="alignNode1" presStyleIdx="4" presStyleCnt="15"/>
      <dgm:spPr/>
    </dgm:pt>
    <dgm:pt modelId="{0F34D686-7734-48A6-9656-F64663361F94}" type="pres">
      <dgm:prSet presAssocID="{7259D6F5-2BB2-4302-8F0A-F7DB4E577295}" presName="dot6" presStyleLbl="alignNode1" presStyleIdx="5" presStyleCnt="15"/>
      <dgm:spPr/>
    </dgm:pt>
    <dgm:pt modelId="{EAB1CB1F-B821-4613-948A-1D1C4B6FF4A9}" type="pres">
      <dgm:prSet presAssocID="{7259D6F5-2BB2-4302-8F0A-F7DB4E577295}" presName="dot7" presStyleLbl="alignNode1" presStyleIdx="6" presStyleCnt="15"/>
      <dgm:spPr/>
    </dgm:pt>
    <dgm:pt modelId="{8C86024D-3C94-468E-945A-F5A0AED0787C}" type="pres">
      <dgm:prSet presAssocID="{7259D6F5-2BB2-4302-8F0A-F7DB4E577295}" presName="dot8" presStyleLbl="alignNode1" presStyleIdx="7" presStyleCnt="15"/>
      <dgm:spPr/>
    </dgm:pt>
    <dgm:pt modelId="{1068CE6D-E634-4B82-8D9F-2E178C3A4485}" type="pres">
      <dgm:prSet presAssocID="{7259D6F5-2BB2-4302-8F0A-F7DB4E577295}" presName="dotArrow1" presStyleLbl="alignNode1" presStyleIdx="8" presStyleCnt="15"/>
      <dgm:spPr/>
    </dgm:pt>
    <dgm:pt modelId="{37375B8B-1DBA-4D1A-8BA5-68672C639840}" type="pres">
      <dgm:prSet presAssocID="{7259D6F5-2BB2-4302-8F0A-F7DB4E577295}" presName="dotArrow2" presStyleLbl="alignNode1" presStyleIdx="9" presStyleCnt="15"/>
      <dgm:spPr/>
    </dgm:pt>
    <dgm:pt modelId="{8E418E1B-DC31-4454-BC4B-C46AD6E89ED5}" type="pres">
      <dgm:prSet presAssocID="{7259D6F5-2BB2-4302-8F0A-F7DB4E577295}" presName="dotArrow3" presStyleLbl="alignNode1" presStyleIdx="10" presStyleCnt="15"/>
      <dgm:spPr/>
    </dgm:pt>
    <dgm:pt modelId="{9B4FE958-B5FB-4FF8-BB81-59113ECCE166}" type="pres">
      <dgm:prSet presAssocID="{7259D6F5-2BB2-4302-8F0A-F7DB4E577295}" presName="dotArrow4" presStyleLbl="alignNode1" presStyleIdx="11" presStyleCnt="15"/>
      <dgm:spPr/>
    </dgm:pt>
    <dgm:pt modelId="{3B030FC3-A71D-44C1-8EA4-4644B3C7B77D}" type="pres">
      <dgm:prSet presAssocID="{7259D6F5-2BB2-4302-8F0A-F7DB4E577295}" presName="dotArrow5" presStyleLbl="alignNode1" presStyleIdx="12" presStyleCnt="15"/>
      <dgm:spPr/>
    </dgm:pt>
    <dgm:pt modelId="{0F2FE6A1-05B5-4CE2-AE59-7378F2FA7B47}" type="pres">
      <dgm:prSet presAssocID="{7259D6F5-2BB2-4302-8F0A-F7DB4E577295}" presName="dotArrow6" presStyleLbl="alignNode1" presStyleIdx="13" presStyleCnt="15"/>
      <dgm:spPr/>
    </dgm:pt>
    <dgm:pt modelId="{906E38A5-05D4-4AAD-85F0-73C0C0C08377}" type="pres">
      <dgm:prSet presAssocID="{7259D6F5-2BB2-4302-8F0A-F7DB4E577295}" presName="dotArrow7" presStyleLbl="alignNode1" presStyleIdx="14" presStyleCnt="15"/>
      <dgm:spPr/>
    </dgm:pt>
    <dgm:pt modelId="{0BBFA438-61B0-49BE-AA87-329D08CBE8F0}" type="pres">
      <dgm:prSet presAssocID="{0191BFB0-941C-483B-8BF6-73C4D694B47C}" presName="parTx1" presStyleLbl="node1" presStyleIdx="0" presStyleCnt="5"/>
      <dgm:spPr/>
      <dgm:t>
        <a:bodyPr/>
        <a:lstStyle/>
        <a:p>
          <a:endParaRPr lang="sv-SE"/>
        </a:p>
      </dgm:t>
    </dgm:pt>
    <dgm:pt modelId="{7B658C8C-A7D9-4568-A523-7011421BE5B2}" type="pres">
      <dgm:prSet presAssocID="{A916C29E-5B3C-4F68-BD05-05D1257B25D1}" presName="picture1" presStyleCnt="0"/>
      <dgm:spPr/>
    </dgm:pt>
    <dgm:pt modelId="{8DFA8E4A-17C2-4998-A623-C85902A80262}" type="pres">
      <dgm:prSet presAssocID="{A916C29E-5B3C-4F68-BD05-05D1257B25D1}" presName="imageRepeatNode" presStyleLbl="fgImgPlace1" presStyleIdx="0" presStyleCnt="5"/>
      <dgm:spPr/>
      <dgm:t>
        <a:bodyPr/>
        <a:lstStyle/>
        <a:p>
          <a:endParaRPr lang="sv-SE"/>
        </a:p>
      </dgm:t>
    </dgm:pt>
    <dgm:pt modelId="{2CA5EA69-6D39-4FFB-9403-39291D8E53B8}" type="pres">
      <dgm:prSet presAssocID="{C9CD0820-FADC-428E-93F0-81C21258575B}" presName="parTx2" presStyleLbl="node1" presStyleIdx="1" presStyleCnt="5"/>
      <dgm:spPr/>
      <dgm:t>
        <a:bodyPr/>
        <a:lstStyle/>
        <a:p>
          <a:endParaRPr lang="sv-SE"/>
        </a:p>
      </dgm:t>
    </dgm:pt>
    <dgm:pt modelId="{6A049399-5F8A-4D6B-8316-1CB4B090BE2C}" type="pres">
      <dgm:prSet presAssocID="{C6092998-C1D5-4D62-946A-262093182A16}" presName="picture2" presStyleCnt="0"/>
      <dgm:spPr/>
    </dgm:pt>
    <dgm:pt modelId="{BC77EAF0-DA52-4D78-8A89-099CB72D8E5B}" type="pres">
      <dgm:prSet presAssocID="{C6092998-C1D5-4D62-946A-262093182A16}" presName="imageRepeatNode" presStyleLbl="fgImgPlace1" presStyleIdx="1" presStyleCnt="5"/>
      <dgm:spPr/>
      <dgm:t>
        <a:bodyPr/>
        <a:lstStyle/>
        <a:p>
          <a:endParaRPr lang="sv-SE"/>
        </a:p>
      </dgm:t>
    </dgm:pt>
    <dgm:pt modelId="{8989A0B8-2941-4FFD-817E-3E2E0380EE82}" type="pres">
      <dgm:prSet presAssocID="{889AD9E2-5B57-4777-A4FD-F2748D2BC13D}" presName="parTx3" presStyleLbl="node1" presStyleIdx="2" presStyleCnt="5"/>
      <dgm:spPr/>
      <dgm:t>
        <a:bodyPr/>
        <a:lstStyle/>
        <a:p>
          <a:endParaRPr lang="sv-SE"/>
        </a:p>
      </dgm:t>
    </dgm:pt>
    <dgm:pt modelId="{54D0833C-066F-4DA8-84A4-BD6C70AE0721}" type="pres">
      <dgm:prSet presAssocID="{817A0E8B-A898-4C96-9379-397E3BB71793}" presName="picture3" presStyleCnt="0"/>
      <dgm:spPr/>
    </dgm:pt>
    <dgm:pt modelId="{1B55700C-5E58-4F59-AD61-BE163A3CC4EF}" type="pres">
      <dgm:prSet presAssocID="{817A0E8B-A898-4C96-9379-397E3BB71793}" presName="imageRepeatNode" presStyleLbl="fgImgPlace1" presStyleIdx="2" presStyleCnt="5"/>
      <dgm:spPr/>
      <dgm:t>
        <a:bodyPr/>
        <a:lstStyle/>
        <a:p>
          <a:endParaRPr lang="sv-SE"/>
        </a:p>
      </dgm:t>
    </dgm:pt>
    <dgm:pt modelId="{A9BEEBF5-3AB7-442B-AF83-115EDA2EC255}" type="pres">
      <dgm:prSet presAssocID="{E5997D7A-1EA3-473F-9EC8-4109ADF595A3}" presName="parTx4" presStyleLbl="node1" presStyleIdx="3" presStyleCnt="5"/>
      <dgm:spPr/>
      <dgm:t>
        <a:bodyPr/>
        <a:lstStyle/>
        <a:p>
          <a:endParaRPr lang="sv-SE"/>
        </a:p>
      </dgm:t>
    </dgm:pt>
    <dgm:pt modelId="{14A94EB6-6AF6-448F-8726-117468AF260A}" type="pres">
      <dgm:prSet presAssocID="{50EB693E-B561-415C-B4A3-0F80884C3809}" presName="picture4" presStyleCnt="0"/>
      <dgm:spPr/>
    </dgm:pt>
    <dgm:pt modelId="{AD86595A-739E-4C6D-8ABA-F3DCBCDABD8C}" type="pres">
      <dgm:prSet presAssocID="{50EB693E-B561-415C-B4A3-0F80884C3809}" presName="imageRepeatNode" presStyleLbl="fgImgPlace1" presStyleIdx="3" presStyleCnt="5"/>
      <dgm:spPr/>
      <dgm:t>
        <a:bodyPr/>
        <a:lstStyle/>
        <a:p>
          <a:endParaRPr lang="sv-SE"/>
        </a:p>
      </dgm:t>
    </dgm:pt>
    <dgm:pt modelId="{14D3FC79-D30A-457E-99E6-FB8C4BF0D807}" type="pres">
      <dgm:prSet presAssocID="{02B3057D-054F-4899-8194-DD322CEFD690}" presName="parTx5" presStyleLbl="node1" presStyleIdx="4" presStyleCnt="5"/>
      <dgm:spPr/>
      <dgm:t>
        <a:bodyPr/>
        <a:lstStyle/>
        <a:p>
          <a:endParaRPr lang="sv-SE"/>
        </a:p>
      </dgm:t>
    </dgm:pt>
    <dgm:pt modelId="{24A6D723-4562-475F-9335-1EEF4FA9F4F3}" type="pres">
      <dgm:prSet presAssocID="{00C666E9-333F-4145-90CE-CE3502B61C75}" presName="picture5" presStyleCnt="0"/>
      <dgm:spPr/>
    </dgm:pt>
    <dgm:pt modelId="{B88AC509-62B8-41AE-97CA-7AB0A3A0489F}" type="pres">
      <dgm:prSet presAssocID="{00C666E9-333F-4145-90CE-CE3502B61C75}" presName="imageRepeatNode" presStyleLbl="fgImgPlace1" presStyleIdx="4" presStyleCnt="5"/>
      <dgm:spPr/>
      <dgm:t>
        <a:bodyPr/>
        <a:lstStyle/>
        <a:p>
          <a:endParaRPr lang="sv-SE"/>
        </a:p>
      </dgm:t>
    </dgm:pt>
  </dgm:ptLst>
  <dgm:cxnLst>
    <dgm:cxn modelId="{8F84F8D1-AC9C-4DD8-AD00-929806A1D576}" srcId="{7259D6F5-2BB2-4302-8F0A-F7DB4E577295}" destId="{C9CD0820-FADC-428E-93F0-81C21258575B}" srcOrd="1" destOrd="0" parTransId="{F370FD7D-F3DF-4979-808F-7798B71FAB38}" sibTransId="{C6092998-C1D5-4D62-946A-262093182A16}"/>
    <dgm:cxn modelId="{D978B597-3790-40F4-BBC9-2F38D5938BB2}" type="presOf" srcId="{50EB693E-B561-415C-B4A3-0F80884C3809}" destId="{AD86595A-739E-4C6D-8ABA-F3DCBCDABD8C}" srcOrd="0" destOrd="0" presId="urn:microsoft.com/office/officeart/2008/layout/AscendingPictureAccentProcess"/>
    <dgm:cxn modelId="{9D1E3745-972C-4113-8191-1014EBF7E5A7}" type="presOf" srcId="{C6092998-C1D5-4D62-946A-262093182A16}" destId="{BC77EAF0-DA52-4D78-8A89-099CB72D8E5B}" srcOrd="0" destOrd="0" presId="urn:microsoft.com/office/officeart/2008/layout/AscendingPictureAccentProcess"/>
    <dgm:cxn modelId="{050F213F-0AF3-4BEA-A801-3419D03ECFF0}" srcId="{7259D6F5-2BB2-4302-8F0A-F7DB4E577295}" destId="{02B3057D-054F-4899-8194-DD322CEFD690}" srcOrd="4" destOrd="0" parTransId="{51615EA9-208A-41EC-8ED1-EA939251341B}" sibTransId="{00C666E9-333F-4145-90CE-CE3502B61C75}"/>
    <dgm:cxn modelId="{9F8BA0E8-4BA1-414D-99D8-610629933535}" srcId="{7259D6F5-2BB2-4302-8F0A-F7DB4E577295}" destId="{889AD9E2-5B57-4777-A4FD-F2748D2BC13D}" srcOrd="2" destOrd="0" parTransId="{E1B340C8-4AE2-4853-80BB-D7559AE4B5E3}" sibTransId="{817A0E8B-A898-4C96-9379-397E3BB71793}"/>
    <dgm:cxn modelId="{8C920594-3659-4C45-A26E-A9450F8C9473}" type="presOf" srcId="{00C666E9-333F-4145-90CE-CE3502B61C75}" destId="{B88AC509-62B8-41AE-97CA-7AB0A3A0489F}" srcOrd="0" destOrd="0" presId="urn:microsoft.com/office/officeart/2008/layout/AscendingPictureAccentProcess"/>
    <dgm:cxn modelId="{42FFC4DA-5399-448E-A03E-47A35F045F9D}" type="presOf" srcId="{A916C29E-5B3C-4F68-BD05-05D1257B25D1}" destId="{8DFA8E4A-17C2-4998-A623-C85902A80262}" srcOrd="0" destOrd="0" presId="urn:microsoft.com/office/officeart/2008/layout/AscendingPictureAccentProcess"/>
    <dgm:cxn modelId="{2A980E52-94FA-4693-9AC4-E916569AF4D9}" type="presOf" srcId="{889AD9E2-5B57-4777-A4FD-F2748D2BC13D}" destId="{8989A0B8-2941-4FFD-817E-3E2E0380EE82}" srcOrd="0" destOrd="0" presId="urn:microsoft.com/office/officeart/2008/layout/AscendingPictureAccentProcess"/>
    <dgm:cxn modelId="{E6F88B31-3FBA-40DC-A79C-53F399D3E77C}" srcId="{7259D6F5-2BB2-4302-8F0A-F7DB4E577295}" destId="{E5997D7A-1EA3-473F-9EC8-4109ADF595A3}" srcOrd="3" destOrd="0" parTransId="{840E7AE8-440B-4E50-AA4D-CEE47F36ADDB}" sibTransId="{50EB693E-B561-415C-B4A3-0F80884C3809}"/>
    <dgm:cxn modelId="{BA769C43-41DB-41A2-AA87-E4C03D2B407F}" type="presOf" srcId="{7259D6F5-2BB2-4302-8F0A-F7DB4E577295}" destId="{6CBD8EFA-62FD-4176-B627-D08766239DFC}" srcOrd="0" destOrd="0" presId="urn:microsoft.com/office/officeart/2008/layout/AscendingPictureAccentProcess"/>
    <dgm:cxn modelId="{E25921A2-B02C-4993-8B22-085927951D43}" type="presOf" srcId="{C9CD0820-FADC-428E-93F0-81C21258575B}" destId="{2CA5EA69-6D39-4FFB-9403-39291D8E53B8}" srcOrd="0" destOrd="0" presId="urn:microsoft.com/office/officeart/2008/layout/AscendingPictureAccentProcess"/>
    <dgm:cxn modelId="{6C15A2E2-9309-4812-963B-6B912EB57C5F}" type="presOf" srcId="{0191BFB0-941C-483B-8BF6-73C4D694B47C}" destId="{0BBFA438-61B0-49BE-AA87-329D08CBE8F0}" srcOrd="0" destOrd="0" presId="urn:microsoft.com/office/officeart/2008/layout/AscendingPictureAccentProcess"/>
    <dgm:cxn modelId="{354AF8B7-95A1-4377-83DD-244AF1FBA8B1}" type="presOf" srcId="{E5997D7A-1EA3-473F-9EC8-4109ADF595A3}" destId="{A9BEEBF5-3AB7-442B-AF83-115EDA2EC255}" srcOrd="0" destOrd="0" presId="urn:microsoft.com/office/officeart/2008/layout/AscendingPictureAccentProcess"/>
    <dgm:cxn modelId="{3727F205-19CD-402F-A84C-A146A0B80435}" type="presOf" srcId="{02B3057D-054F-4899-8194-DD322CEFD690}" destId="{14D3FC79-D30A-457E-99E6-FB8C4BF0D807}" srcOrd="0" destOrd="0" presId="urn:microsoft.com/office/officeart/2008/layout/AscendingPictureAccentProcess"/>
    <dgm:cxn modelId="{3DC5D87A-05B9-41B5-B99C-06B34556AD50}" srcId="{7259D6F5-2BB2-4302-8F0A-F7DB4E577295}" destId="{0191BFB0-941C-483B-8BF6-73C4D694B47C}" srcOrd="0" destOrd="0" parTransId="{BB97A52A-9198-4A83-9EC7-C439264C6D6D}" sibTransId="{A916C29E-5B3C-4F68-BD05-05D1257B25D1}"/>
    <dgm:cxn modelId="{26499604-52D1-47CE-AD1D-221906D3AC18}" type="presOf" srcId="{817A0E8B-A898-4C96-9379-397E3BB71793}" destId="{1B55700C-5E58-4F59-AD61-BE163A3CC4EF}" srcOrd="0" destOrd="0" presId="urn:microsoft.com/office/officeart/2008/layout/AscendingPictureAccentProcess"/>
    <dgm:cxn modelId="{0E174AB5-E206-4C03-BBC5-A69FE17FA35E}" type="presParOf" srcId="{6CBD8EFA-62FD-4176-B627-D08766239DFC}" destId="{F0FD0D4B-BBE5-4013-93E4-4B698B88DE17}" srcOrd="0" destOrd="0" presId="urn:microsoft.com/office/officeart/2008/layout/AscendingPictureAccentProcess"/>
    <dgm:cxn modelId="{23D63F4E-4D70-4169-891B-FB5E68ADB367}" type="presParOf" srcId="{6CBD8EFA-62FD-4176-B627-D08766239DFC}" destId="{2EB9CBD8-B214-4BAA-BBA3-837021D74118}" srcOrd="1" destOrd="0" presId="urn:microsoft.com/office/officeart/2008/layout/AscendingPictureAccentProcess"/>
    <dgm:cxn modelId="{DB2B018D-5288-49C8-9789-4AB04C312B9D}" type="presParOf" srcId="{6CBD8EFA-62FD-4176-B627-D08766239DFC}" destId="{2F4932C9-971A-460F-9422-662DE200528A}" srcOrd="2" destOrd="0" presId="urn:microsoft.com/office/officeart/2008/layout/AscendingPictureAccentProcess"/>
    <dgm:cxn modelId="{717D6F59-1263-4B38-97B2-D8D189989D2D}" type="presParOf" srcId="{6CBD8EFA-62FD-4176-B627-D08766239DFC}" destId="{D4540D16-EBDD-4B83-80C3-9E9BC9656A9C}" srcOrd="3" destOrd="0" presId="urn:microsoft.com/office/officeart/2008/layout/AscendingPictureAccentProcess"/>
    <dgm:cxn modelId="{9A95DF52-8E44-412B-AA57-DA21ED830ED6}" type="presParOf" srcId="{6CBD8EFA-62FD-4176-B627-D08766239DFC}" destId="{080E0BA6-19FA-4EA8-AA65-8ED77CA88270}" srcOrd="4" destOrd="0" presId="urn:microsoft.com/office/officeart/2008/layout/AscendingPictureAccentProcess"/>
    <dgm:cxn modelId="{FD8A79AF-BEC7-45B6-85C2-B0513539D3E3}" type="presParOf" srcId="{6CBD8EFA-62FD-4176-B627-D08766239DFC}" destId="{0F34D686-7734-48A6-9656-F64663361F94}" srcOrd="5" destOrd="0" presId="urn:microsoft.com/office/officeart/2008/layout/AscendingPictureAccentProcess"/>
    <dgm:cxn modelId="{8FB77AA2-80FD-4B19-8DE4-263074CBEE02}" type="presParOf" srcId="{6CBD8EFA-62FD-4176-B627-D08766239DFC}" destId="{EAB1CB1F-B821-4613-948A-1D1C4B6FF4A9}" srcOrd="6" destOrd="0" presId="urn:microsoft.com/office/officeart/2008/layout/AscendingPictureAccentProcess"/>
    <dgm:cxn modelId="{F7CB091C-F24B-4371-B788-922982EBC133}" type="presParOf" srcId="{6CBD8EFA-62FD-4176-B627-D08766239DFC}" destId="{8C86024D-3C94-468E-945A-F5A0AED0787C}" srcOrd="7" destOrd="0" presId="urn:microsoft.com/office/officeart/2008/layout/AscendingPictureAccentProcess"/>
    <dgm:cxn modelId="{43661BFA-3E95-4D33-8912-DF84736E8411}" type="presParOf" srcId="{6CBD8EFA-62FD-4176-B627-D08766239DFC}" destId="{1068CE6D-E634-4B82-8D9F-2E178C3A4485}" srcOrd="8" destOrd="0" presId="urn:microsoft.com/office/officeart/2008/layout/AscendingPictureAccentProcess"/>
    <dgm:cxn modelId="{69975D69-8B70-4AAA-9FF1-D65F28123A49}" type="presParOf" srcId="{6CBD8EFA-62FD-4176-B627-D08766239DFC}" destId="{37375B8B-1DBA-4D1A-8BA5-68672C639840}" srcOrd="9" destOrd="0" presId="urn:microsoft.com/office/officeart/2008/layout/AscendingPictureAccentProcess"/>
    <dgm:cxn modelId="{540BE354-3926-4B97-A8E7-E11C37482D4D}" type="presParOf" srcId="{6CBD8EFA-62FD-4176-B627-D08766239DFC}" destId="{8E418E1B-DC31-4454-BC4B-C46AD6E89ED5}" srcOrd="10" destOrd="0" presId="urn:microsoft.com/office/officeart/2008/layout/AscendingPictureAccentProcess"/>
    <dgm:cxn modelId="{43BA0A76-D3B3-41FD-AFF8-0CE10D5E2231}" type="presParOf" srcId="{6CBD8EFA-62FD-4176-B627-D08766239DFC}" destId="{9B4FE958-B5FB-4FF8-BB81-59113ECCE166}" srcOrd="11" destOrd="0" presId="urn:microsoft.com/office/officeart/2008/layout/AscendingPictureAccentProcess"/>
    <dgm:cxn modelId="{E2199E99-E1CB-4B67-B180-D08DA2DEBF20}" type="presParOf" srcId="{6CBD8EFA-62FD-4176-B627-D08766239DFC}" destId="{3B030FC3-A71D-44C1-8EA4-4644B3C7B77D}" srcOrd="12" destOrd="0" presId="urn:microsoft.com/office/officeart/2008/layout/AscendingPictureAccentProcess"/>
    <dgm:cxn modelId="{122F35C1-1BF6-4AEB-AABF-6722B2A3BBF3}" type="presParOf" srcId="{6CBD8EFA-62FD-4176-B627-D08766239DFC}" destId="{0F2FE6A1-05B5-4CE2-AE59-7378F2FA7B47}" srcOrd="13" destOrd="0" presId="urn:microsoft.com/office/officeart/2008/layout/AscendingPictureAccentProcess"/>
    <dgm:cxn modelId="{503D896C-129E-4C4E-9EE2-8EA4A0993DDA}" type="presParOf" srcId="{6CBD8EFA-62FD-4176-B627-D08766239DFC}" destId="{906E38A5-05D4-4AAD-85F0-73C0C0C08377}" srcOrd="14" destOrd="0" presId="urn:microsoft.com/office/officeart/2008/layout/AscendingPictureAccentProcess"/>
    <dgm:cxn modelId="{4AC8262E-B850-4B4F-A912-3AA08F9CBEDF}" type="presParOf" srcId="{6CBD8EFA-62FD-4176-B627-D08766239DFC}" destId="{0BBFA438-61B0-49BE-AA87-329D08CBE8F0}" srcOrd="15" destOrd="0" presId="urn:microsoft.com/office/officeart/2008/layout/AscendingPictureAccentProcess"/>
    <dgm:cxn modelId="{0E5C705C-5043-4A66-B918-7CF8589D56D3}" type="presParOf" srcId="{6CBD8EFA-62FD-4176-B627-D08766239DFC}" destId="{7B658C8C-A7D9-4568-A523-7011421BE5B2}" srcOrd="16" destOrd="0" presId="urn:microsoft.com/office/officeart/2008/layout/AscendingPictureAccentProcess"/>
    <dgm:cxn modelId="{4B71E548-330B-4D3B-8F0C-A6DDEE6F9EB4}" type="presParOf" srcId="{7B658C8C-A7D9-4568-A523-7011421BE5B2}" destId="{8DFA8E4A-17C2-4998-A623-C85902A80262}" srcOrd="0" destOrd="0" presId="urn:microsoft.com/office/officeart/2008/layout/AscendingPictureAccentProcess"/>
    <dgm:cxn modelId="{19F022A1-7F52-4BAD-B0E7-5148B0722E62}" type="presParOf" srcId="{6CBD8EFA-62FD-4176-B627-D08766239DFC}" destId="{2CA5EA69-6D39-4FFB-9403-39291D8E53B8}" srcOrd="17" destOrd="0" presId="urn:microsoft.com/office/officeart/2008/layout/AscendingPictureAccentProcess"/>
    <dgm:cxn modelId="{8B6B713F-0588-4407-A613-A5155DB140F9}" type="presParOf" srcId="{6CBD8EFA-62FD-4176-B627-D08766239DFC}" destId="{6A049399-5F8A-4D6B-8316-1CB4B090BE2C}" srcOrd="18" destOrd="0" presId="urn:microsoft.com/office/officeart/2008/layout/AscendingPictureAccentProcess"/>
    <dgm:cxn modelId="{367FCFBC-CFEE-4315-A3A0-080FA60CFEBA}" type="presParOf" srcId="{6A049399-5F8A-4D6B-8316-1CB4B090BE2C}" destId="{BC77EAF0-DA52-4D78-8A89-099CB72D8E5B}" srcOrd="0" destOrd="0" presId="urn:microsoft.com/office/officeart/2008/layout/AscendingPictureAccentProcess"/>
    <dgm:cxn modelId="{8E22A5CB-5211-4548-A661-A29977C3B07B}" type="presParOf" srcId="{6CBD8EFA-62FD-4176-B627-D08766239DFC}" destId="{8989A0B8-2941-4FFD-817E-3E2E0380EE82}" srcOrd="19" destOrd="0" presId="urn:microsoft.com/office/officeart/2008/layout/AscendingPictureAccentProcess"/>
    <dgm:cxn modelId="{5FE9A38A-5BC8-4428-BDE9-2F20170B4763}" type="presParOf" srcId="{6CBD8EFA-62FD-4176-B627-D08766239DFC}" destId="{54D0833C-066F-4DA8-84A4-BD6C70AE0721}" srcOrd="20" destOrd="0" presId="urn:microsoft.com/office/officeart/2008/layout/AscendingPictureAccentProcess"/>
    <dgm:cxn modelId="{EB653D73-EEB3-43B0-AD9C-00A770869BEA}" type="presParOf" srcId="{54D0833C-066F-4DA8-84A4-BD6C70AE0721}" destId="{1B55700C-5E58-4F59-AD61-BE163A3CC4EF}" srcOrd="0" destOrd="0" presId="urn:microsoft.com/office/officeart/2008/layout/AscendingPictureAccentProcess"/>
    <dgm:cxn modelId="{7361960F-CCB1-4943-B484-5E2C60DA95B6}" type="presParOf" srcId="{6CBD8EFA-62FD-4176-B627-D08766239DFC}" destId="{A9BEEBF5-3AB7-442B-AF83-115EDA2EC255}" srcOrd="21" destOrd="0" presId="urn:microsoft.com/office/officeart/2008/layout/AscendingPictureAccentProcess"/>
    <dgm:cxn modelId="{8183F319-31F3-45BE-8FD1-2D5CD50AD1F6}" type="presParOf" srcId="{6CBD8EFA-62FD-4176-B627-D08766239DFC}" destId="{14A94EB6-6AF6-448F-8726-117468AF260A}" srcOrd="22" destOrd="0" presId="urn:microsoft.com/office/officeart/2008/layout/AscendingPictureAccentProcess"/>
    <dgm:cxn modelId="{C0E91FBF-88C6-47F4-90F1-C8E2D4EA8A4A}" type="presParOf" srcId="{14A94EB6-6AF6-448F-8726-117468AF260A}" destId="{AD86595A-739E-4C6D-8ABA-F3DCBCDABD8C}" srcOrd="0" destOrd="0" presId="urn:microsoft.com/office/officeart/2008/layout/AscendingPictureAccentProcess"/>
    <dgm:cxn modelId="{2FBB7FE0-D980-4066-B2B6-EB27656DE90C}" type="presParOf" srcId="{6CBD8EFA-62FD-4176-B627-D08766239DFC}" destId="{14D3FC79-D30A-457E-99E6-FB8C4BF0D807}" srcOrd="23" destOrd="0" presId="urn:microsoft.com/office/officeart/2008/layout/AscendingPictureAccentProcess"/>
    <dgm:cxn modelId="{A4204FEF-AC4F-4DB8-A680-9EF433A1BC30}" type="presParOf" srcId="{6CBD8EFA-62FD-4176-B627-D08766239DFC}" destId="{24A6D723-4562-475F-9335-1EEF4FA9F4F3}" srcOrd="24" destOrd="0" presId="urn:microsoft.com/office/officeart/2008/layout/AscendingPictureAccentProcess"/>
    <dgm:cxn modelId="{786624C5-9B7D-4FC8-9F4F-75F73D37D9B6}" type="presParOf" srcId="{24A6D723-4562-475F-9335-1EEF4FA9F4F3}" destId="{B88AC509-62B8-41AE-97CA-7AB0A3A0489F}"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19DF0C-7C76-490E-88A9-9F946E5B6736}" type="doc">
      <dgm:prSet loTypeId="urn:microsoft.com/office/officeart/2011/layout/RadialPictureList" loCatId="officeonline" qsTypeId="urn:microsoft.com/office/officeart/2005/8/quickstyle/simple1" qsCatId="simple" csTypeId="urn:microsoft.com/office/officeart/2005/8/colors/accent3_1" csCatId="accent3" phldr="1"/>
      <dgm:spPr/>
      <dgm:t>
        <a:bodyPr/>
        <a:lstStyle/>
        <a:p>
          <a:endParaRPr lang="en-GB"/>
        </a:p>
      </dgm:t>
    </dgm:pt>
    <dgm:pt modelId="{A29ECD04-6D79-4483-978E-51EE8ECAD3DE}">
      <dgm:prSet phldrT="[Text]"/>
      <dgm:spPr/>
      <dgm:t>
        <a:bodyPr/>
        <a:lstStyle/>
        <a:p>
          <a:r>
            <a:rPr lang="en-GB" dirty="0"/>
            <a:t>Netflix</a:t>
          </a:r>
        </a:p>
      </dgm:t>
    </dgm:pt>
    <dgm:pt modelId="{12945A90-494C-4AE0-8487-762967B2EEBD}" type="parTrans" cxnId="{A044C46E-CE82-49D9-924F-ED85F3CD9E2A}">
      <dgm:prSet/>
      <dgm:spPr/>
      <dgm:t>
        <a:bodyPr/>
        <a:lstStyle/>
        <a:p>
          <a:endParaRPr lang="en-GB"/>
        </a:p>
      </dgm:t>
    </dgm:pt>
    <dgm:pt modelId="{ACD16F91-5AF7-4D5D-8D72-559D77A0AAAF}" type="sibTrans" cxnId="{A044C46E-CE82-49D9-924F-ED85F3CD9E2A}">
      <dgm:prSet/>
      <dgm:spPr/>
      <dgm:t>
        <a:bodyPr/>
        <a:lstStyle/>
        <a:p>
          <a:endParaRPr lang="en-GB"/>
        </a:p>
      </dgm:t>
    </dgm:pt>
    <dgm:pt modelId="{92B3715C-4978-407E-A46F-D3C86629B977}">
      <dgm:prSet phldrT="[Text]"/>
      <dgm:spPr/>
      <dgm:t>
        <a:bodyPr/>
        <a:lstStyle/>
        <a:p>
          <a:r>
            <a:rPr lang="en-GB" dirty="0"/>
            <a:t>1.8x</a:t>
          </a:r>
        </a:p>
      </dgm:t>
    </dgm:pt>
    <dgm:pt modelId="{2B7FBD3A-003C-4AC0-A71D-01ADA4337DCE}" type="parTrans" cxnId="{AFB235A1-2D21-4EF2-BDE6-67DBF56C9BEE}">
      <dgm:prSet/>
      <dgm:spPr/>
      <dgm:t>
        <a:bodyPr/>
        <a:lstStyle/>
        <a:p>
          <a:endParaRPr lang="en-GB"/>
        </a:p>
      </dgm:t>
    </dgm:pt>
    <dgm:pt modelId="{9654B1E3-269E-4D4F-9A90-E31FAB56F20F}" type="sibTrans" cxnId="{AFB235A1-2D21-4EF2-BDE6-67DBF56C9BEE}">
      <dgm:prSet/>
      <dgm:spPr/>
      <dgm:t>
        <a:bodyPr/>
        <a:lstStyle/>
        <a:p>
          <a:endParaRPr lang="en-GB"/>
        </a:p>
      </dgm:t>
    </dgm:pt>
    <dgm:pt modelId="{77B560D2-7173-4924-B9C3-502845B0D0FD}">
      <dgm:prSet phldrT="[Text]"/>
      <dgm:spPr/>
      <dgm:t>
        <a:bodyPr/>
        <a:lstStyle/>
        <a:p>
          <a:r>
            <a:rPr lang="en-GB" dirty="0"/>
            <a:t>1.5x</a:t>
          </a:r>
        </a:p>
      </dgm:t>
    </dgm:pt>
    <dgm:pt modelId="{9A3ADFCA-8AED-4749-B9D9-7FFC3E4DFCED}" type="parTrans" cxnId="{53114B0D-409F-4E4B-9E79-611CF8E4E9B6}">
      <dgm:prSet/>
      <dgm:spPr/>
      <dgm:t>
        <a:bodyPr/>
        <a:lstStyle/>
        <a:p>
          <a:endParaRPr lang="en-GB"/>
        </a:p>
      </dgm:t>
    </dgm:pt>
    <dgm:pt modelId="{FE234520-1522-4552-84FB-52B94F72AF0F}" type="sibTrans" cxnId="{53114B0D-409F-4E4B-9E79-611CF8E4E9B6}">
      <dgm:prSet/>
      <dgm:spPr/>
      <dgm:t>
        <a:bodyPr/>
        <a:lstStyle/>
        <a:p>
          <a:endParaRPr lang="en-GB"/>
        </a:p>
      </dgm:t>
    </dgm:pt>
    <dgm:pt modelId="{A653B68A-2E7B-49E2-98A6-EB47A04DE65E}">
      <dgm:prSet phldrT="[Text]"/>
      <dgm:spPr/>
      <dgm:t>
        <a:bodyPr/>
        <a:lstStyle/>
        <a:p>
          <a:r>
            <a:rPr lang="en-GB" dirty="0"/>
            <a:t>2.5x</a:t>
          </a:r>
        </a:p>
      </dgm:t>
    </dgm:pt>
    <dgm:pt modelId="{282E94D8-F847-450B-B445-F97BE157CAB8}" type="parTrans" cxnId="{11507A75-75FA-4B04-95A3-5A8A6F513FD3}">
      <dgm:prSet/>
      <dgm:spPr/>
      <dgm:t>
        <a:bodyPr/>
        <a:lstStyle/>
        <a:p>
          <a:endParaRPr lang="en-GB"/>
        </a:p>
      </dgm:t>
    </dgm:pt>
    <dgm:pt modelId="{5EF0F106-B613-47C1-9CDA-1E3409E31829}" type="sibTrans" cxnId="{11507A75-75FA-4B04-95A3-5A8A6F513FD3}">
      <dgm:prSet/>
      <dgm:spPr/>
      <dgm:t>
        <a:bodyPr/>
        <a:lstStyle/>
        <a:p>
          <a:endParaRPr lang="en-GB"/>
        </a:p>
      </dgm:t>
    </dgm:pt>
    <dgm:pt modelId="{AF0509B3-DEBC-489C-8395-90591E1D9E3A}">
      <dgm:prSet phldrT="[Text]"/>
      <dgm:spPr/>
      <dgm:t>
        <a:bodyPr/>
        <a:lstStyle/>
        <a:p>
          <a:r>
            <a:rPr lang="en-GB" dirty="0"/>
            <a:t>1.4x</a:t>
          </a:r>
        </a:p>
      </dgm:t>
    </dgm:pt>
    <dgm:pt modelId="{BF3550DE-AE09-4335-A2BB-1355008EDEF5}" type="parTrans" cxnId="{B32E9275-4A5A-4572-AB1A-5A27CEDD7016}">
      <dgm:prSet/>
      <dgm:spPr/>
      <dgm:t>
        <a:bodyPr/>
        <a:lstStyle/>
        <a:p>
          <a:endParaRPr lang="en-GB"/>
        </a:p>
      </dgm:t>
    </dgm:pt>
    <dgm:pt modelId="{45251110-932B-46A4-9DDB-CB176A366458}" type="sibTrans" cxnId="{B32E9275-4A5A-4572-AB1A-5A27CEDD7016}">
      <dgm:prSet/>
      <dgm:spPr/>
      <dgm:t>
        <a:bodyPr/>
        <a:lstStyle/>
        <a:p>
          <a:endParaRPr lang="en-GB"/>
        </a:p>
      </dgm:t>
    </dgm:pt>
    <dgm:pt modelId="{07815FF2-74D0-4608-AE95-A0FD59B2622C}" type="pres">
      <dgm:prSet presAssocID="{FB19DF0C-7C76-490E-88A9-9F946E5B6736}" presName="Name0" presStyleCnt="0">
        <dgm:presLayoutVars>
          <dgm:chMax val="1"/>
          <dgm:chPref val="1"/>
          <dgm:dir/>
          <dgm:resizeHandles/>
        </dgm:presLayoutVars>
      </dgm:prSet>
      <dgm:spPr/>
      <dgm:t>
        <a:bodyPr/>
        <a:lstStyle/>
        <a:p>
          <a:endParaRPr lang="sv-SE"/>
        </a:p>
      </dgm:t>
    </dgm:pt>
    <dgm:pt modelId="{3BECF178-CBA2-4961-A51D-BDA2B08ADD33}" type="pres">
      <dgm:prSet presAssocID="{A29ECD04-6D79-4483-978E-51EE8ECAD3DE}" presName="Parent" presStyleLbl="node1" presStyleIdx="0" presStyleCnt="2">
        <dgm:presLayoutVars>
          <dgm:chMax val="4"/>
          <dgm:chPref val="3"/>
        </dgm:presLayoutVars>
      </dgm:prSet>
      <dgm:spPr/>
      <dgm:t>
        <a:bodyPr/>
        <a:lstStyle/>
        <a:p>
          <a:endParaRPr lang="sv-SE"/>
        </a:p>
      </dgm:t>
    </dgm:pt>
    <dgm:pt modelId="{2E272651-785D-497C-8CCE-A60A72DC626B}" type="pres">
      <dgm:prSet presAssocID="{92B3715C-4978-407E-A46F-D3C86629B977}" presName="Accent" presStyleLbl="node1" presStyleIdx="1" presStyleCnt="2"/>
      <dgm:spPr/>
    </dgm:pt>
    <dgm:pt modelId="{2C25A104-8318-478F-B060-D075BF6ED15C}" type="pres">
      <dgm:prSet presAssocID="{92B3715C-4978-407E-A46F-D3C86629B977}" presName="Image1" presStyleLbl="fgImgPlace1" presStyleIdx="0" presStyleCnt="4"/>
      <dgm:spPr>
        <a:solidFill>
          <a:schemeClr val="bg1"/>
        </a:solidFill>
      </dgm:spPr>
    </dgm:pt>
    <dgm:pt modelId="{63F5C09E-DEBB-449E-B19F-B47A6FECA85F}" type="pres">
      <dgm:prSet presAssocID="{92B3715C-4978-407E-A46F-D3C86629B977}" presName="Child1" presStyleLbl="revTx" presStyleIdx="0" presStyleCnt="4">
        <dgm:presLayoutVars>
          <dgm:chMax val="0"/>
          <dgm:chPref val="0"/>
          <dgm:bulletEnabled val="1"/>
        </dgm:presLayoutVars>
      </dgm:prSet>
      <dgm:spPr/>
      <dgm:t>
        <a:bodyPr/>
        <a:lstStyle/>
        <a:p>
          <a:endParaRPr lang="sv-SE"/>
        </a:p>
      </dgm:t>
    </dgm:pt>
    <dgm:pt modelId="{CDFB311D-F844-46E3-B03A-37AAC39EF9C3}" type="pres">
      <dgm:prSet presAssocID="{77B560D2-7173-4924-B9C3-502845B0D0FD}" presName="Image2" presStyleCnt="0"/>
      <dgm:spPr/>
    </dgm:pt>
    <dgm:pt modelId="{83C0896E-CBE5-4EA1-B374-F9B3368E7D5E}" type="pres">
      <dgm:prSet presAssocID="{77B560D2-7173-4924-B9C3-502845B0D0FD}" presName="Image" presStyleLbl="fgImgPlace1" presStyleIdx="1" presStyleCnt="4"/>
      <dgm:spPr>
        <a:solidFill>
          <a:schemeClr val="bg1"/>
        </a:solidFill>
      </dgm:spPr>
    </dgm:pt>
    <dgm:pt modelId="{19B83D99-F14D-41B9-83A6-822F59C81E64}" type="pres">
      <dgm:prSet presAssocID="{77B560D2-7173-4924-B9C3-502845B0D0FD}" presName="Child2" presStyleLbl="revTx" presStyleIdx="1" presStyleCnt="4">
        <dgm:presLayoutVars>
          <dgm:chMax val="0"/>
          <dgm:chPref val="0"/>
          <dgm:bulletEnabled val="1"/>
        </dgm:presLayoutVars>
      </dgm:prSet>
      <dgm:spPr/>
      <dgm:t>
        <a:bodyPr/>
        <a:lstStyle/>
        <a:p>
          <a:endParaRPr lang="sv-SE"/>
        </a:p>
      </dgm:t>
    </dgm:pt>
    <dgm:pt modelId="{C190D1B6-10B0-4AC1-B352-B12283507C9A}" type="pres">
      <dgm:prSet presAssocID="{A653B68A-2E7B-49E2-98A6-EB47A04DE65E}" presName="Image3" presStyleCnt="0"/>
      <dgm:spPr/>
    </dgm:pt>
    <dgm:pt modelId="{EAAF6A48-6FCD-44AE-99D5-B2E007E342D0}" type="pres">
      <dgm:prSet presAssocID="{A653B68A-2E7B-49E2-98A6-EB47A04DE65E}" presName="Image" presStyleLbl="fgImgPlace1" presStyleIdx="2" presStyleCnt="4"/>
      <dgm:spPr>
        <a:solidFill>
          <a:schemeClr val="bg1"/>
        </a:solidFill>
      </dgm:spPr>
    </dgm:pt>
    <dgm:pt modelId="{001C75F2-3765-4A7E-819F-4A9A3E3985D7}" type="pres">
      <dgm:prSet presAssocID="{A653B68A-2E7B-49E2-98A6-EB47A04DE65E}" presName="Child3" presStyleLbl="revTx" presStyleIdx="2" presStyleCnt="4">
        <dgm:presLayoutVars>
          <dgm:chMax val="0"/>
          <dgm:chPref val="0"/>
          <dgm:bulletEnabled val="1"/>
        </dgm:presLayoutVars>
      </dgm:prSet>
      <dgm:spPr/>
      <dgm:t>
        <a:bodyPr/>
        <a:lstStyle/>
        <a:p>
          <a:endParaRPr lang="sv-SE"/>
        </a:p>
      </dgm:t>
    </dgm:pt>
    <dgm:pt modelId="{D2232982-164D-4F5A-9F1F-9563FDD98406}" type="pres">
      <dgm:prSet presAssocID="{AF0509B3-DEBC-489C-8395-90591E1D9E3A}" presName="Image4" presStyleCnt="0"/>
      <dgm:spPr/>
    </dgm:pt>
    <dgm:pt modelId="{0B43462A-22FD-4118-AA3E-5427322B6161}" type="pres">
      <dgm:prSet presAssocID="{AF0509B3-DEBC-489C-8395-90591E1D9E3A}" presName="Image" presStyleLbl="fgImgPlace1" presStyleIdx="3" presStyleCnt="4"/>
      <dgm:spPr>
        <a:solidFill>
          <a:schemeClr val="bg1"/>
        </a:solidFill>
      </dgm:spPr>
    </dgm:pt>
    <dgm:pt modelId="{EBBC1DF6-613D-4608-A856-18B495E391B7}" type="pres">
      <dgm:prSet presAssocID="{AF0509B3-DEBC-489C-8395-90591E1D9E3A}" presName="Child4" presStyleLbl="revTx" presStyleIdx="3" presStyleCnt="4">
        <dgm:presLayoutVars>
          <dgm:chMax val="0"/>
          <dgm:chPref val="0"/>
          <dgm:bulletEnabled val="1"/>
        </dgm:presLayoutVars>
      </dgm:prSet>
      <dgm:spPr/>
      <dgm:t>
        <a:bodyPr/>
        <a:lstStyle/>
        <a:p>
          <a:endParaRPr lang="sv-SE"/>
        </a:p>
      </dgm:t>
    </dgm:pt>
  </dgm:ptLst>
  <dgm:cxnLst>
    <dgm:cxn modelId="{A044C46E-CE82-49D9-924F-ED85F3CD9E2A}" srcId="{FB19DF0C-7C76-490E-88A9-9F946E5B6736}" destId="{A29ECD04-6D79-4483-978E-51EE8ECAD3DE}" srcOrd="0" destOrd="0" parTransId="{12945A90-494C-4AE0-8487-762967B2EEBD}" sibTransId="{ACD16F91-5AF7-4D5D-8D72-559D77A0AAAF}"/>
    <dgm:cxn modelId="{D3840FCA-57C5-4AE0-9A50-9023E6D1AF4A}" type="presOf" srcId="{FB19DF0C-7C76-490E-88A9-9F946E5B6736}" destId="{07815FF2-74D0-4608-AE95-A0FD59B2622C}" srcOrd="0" destOrd="0" presId="urn:microsoft.com/office/officeart/2011/layout/RadialPictureList"/>
    <dgm:cxn modelId="{ED1597B4-BF57-4AB5-9791-2D8A573EB078}" type="presOf" srcId="{A653B68A-2E7B-49E2-98A6-EB47A04DE65E}" destId="{001C75F2-3765-4A7E-819F-4A9A3E3985D7}" srcOrd="0" destOrd="0" presId="urn:microsoft.com/office/officeart/2011/layout/RadialPictureList"/>
    <dgm:cxn modelId="{61C3308E-70E7-49AB-BA14-B6DEBE07282E}" type="presOf" srcId="{A29ECD04-6D79-4483-978E-51EE8ECAD3DE}" destId="{3BECF178-CBA2-4961-A51D-BDA2B08ADD33}" srcOrd="0" destOrd="0" presId="urn:microsoft.com/office/officeart/2011/layout/RadialPictureList"/>
    <dgm:cxn modelId="{2E6867A6-0B33-4633-AC8E-4C62032825AD}" type="presOf" srcId="{AF0509B3-DEBC-489C-8395-90591E1D9E3A}" destId="{EBBC1DF6-613D-4608-A856-18B495E391B7}" srcOrd="0" destOrd="0" presId="urn:microsoft.com/office/officeart/2011/layout/RadialPictureList"/>
    <dgm:cxn modelId="{AFB235A1-2D21-4EF2-BDE6-67DBF56C9BEE}" srcId="{A29ECD04-6D79-4483-978E-51EE8ECAD3DE}" destId="{92B3715C-4978-407E-A46F-D3C86629B977}" srcOrd="0" destOrd="0" parTransId="{2B7FBD3A-003C-4AC0-A71D-01ADA4337DCE}" sibTransId="{9654B1E3-269E-4D4F-9A90-E31FAB56F20F}"/>
    <dgm:cxn modelId="{11507A75-75FA-4B04-95A3-5A8A6F513FD3}" srcId="{A29ECD04-6D79-4483-978E-51EE8ECAD3DE}" destId="{A653B68A-2E7B-49E2-98A6-EB47A04DE65E}" srcOrd="2" destOrd="0" parTransId="{282E94D8-F847-450B-B445-F97BE157CAB8}" sibTransId="{5EF0F106-B613-47C1-9CDA-1E3409E31829}"/>
    <dgm:cxn modelId="{972C7BEF-83A2-423D-943E-A354C3135B3A}" type="presOf" srcId="{77B560D2-7173-4924-B9C3-502845B0D0FD}" destId="{19B83D99-F14D-41B9-83A6-822F59C81E64}" srcOrd="0" destOrd="0" presId="urn:microsoft.com/office/officeart/2011/layout/RadialPictureList"/>
    <dgm:cxn modelId="{B32E9275-4A5A-4572-AB1A-5A27CEDD7016}" srcId="{A29ECD04-6D79-4483-978E-51EE8ECAD3DE}" destId="{AF0509B3-DEBC-489C-8395-90591E1D9E3A}" srcOrd="3" destOrd="0" parTransId="{BF3550DE-AE09-4335-A2BB-1355008EDEF5}" sibTransId="{45251110-932B-46A4-9DDB-CB176A366458}"/>
    <dgm:cxn modelId="{53114B0D-409F-4E4B-9E79-611CF8E4E9B6}" srcId="{A29ECD04-6D79-4483-978E-51EE8ECAD3DE}" destId="{77B560D2-7173-4924-B9C3-502845B0D0FD}" srcOrd="1" destOrd="0" parTransId="{9A3ADFCA-8AED-4749-B9D9-7FFC3E4DFCED}" sibTransId="{FE234520-1522-4552-84FB-52B94F72AF0F}"/>
    <dgm:cxn modelId="{05CCE191-3B80-4409-B7E1-318268702172}" type="presOf" srcId="{92B3715C-4978-407E-A46F-D3C86629B977}" destId="{63F5C09E-DEBB-449E-B19F-B47A6FECA85F}" srcOrd="0" destOrd="0" presId="urn:microsoft.com/office/officeart/2011/layout/RadialPictureList"/>
    <dgm:cxn modelId="{0416D1CE-C5A4-4772-9171-8CEA5832B566}" type="presParOf" srcId="{07815FF2-74D0-4608-AE95-A0FD59B2622C}" destId="{3BECF178-CBA2-4961-A51D-BDA2B08ADD33}" srcOrd="0" destOrd="0" presId="urn:microsoft.com/office/officeart/2011/layout/RadialPictureList"/>
    <dgm:cxn modelId="{95224646-A327-49B5-924D-91DE737369DC}" type="presParOf" srcId="{07815FF2-74D0-4608-AE95-A0FD59B2622C}" destId="{2E272651-785D-497C-8CCE-A60A72DC626B}" srcOrd="1" destOrd="0" presId="urn:microsoft.com/office/officeart/2011/layout/RadialPictureList"/>
    <dgm:cxn modelId="{E8DCB3C5-C8A4-413E-9BE9-B911AFD3499C}" type="presParOf" srcId="{07815FF2-74D0-4608-AE95-A0FD59B2622C}" destId="{2C25A104-8318-478F-B060-D075BF6ED15C}" srcOrd="2" destOrd="0" presId="urn:microsoft.com/office/officeart/2011/layout/RadialPictureList"/>
    <dgm:cxn modelId="{C0EF51A6-63F2-4876-9818-AFF704EA0880}" type="presParOf" srcId="{07815FF2-74D0-4608-AE95-A0FD59B2622C}" destId="{63F5C09E-DEBB-449E-B19F-B47A6FECA85F}" srcOrd="3" destOrd="0" presId="urn:microsoft.com/office/officeart/2011/layout/RadialPictureList"/>
    <dgm:cxn modelId="{085ABAEF-7A8A-4D8B-AC33-4832768947C4}" type="presParOf" srcId="{07815FF2-74D0-4608-AE95-A0FD59B2622C}" destId="{CDFB311D-F844-46E3-B03A-37AAC39EF9C3}" srcOrd="4" destOrd="0" presId="urn:microsoft.com/office/officeart/2011/layout/RadialPictureList"/>
    <dgm:cxn modelId="{8B9EFA5F-90FC-47D3-86F8-94C4E3D892AB}" type="presParOf" srcId="{CDFB311D-F844-46E3-B03A-37AAC39EF9C3}" destId="{83C0896E-CBE5-4EA1-B374-F9B3368E7D5E}" srcOrd="0" destOrd="0" presId="urn:microsoft.com/office/officeart/2011/layout/RadialPictureList"/>
    <dgm:cxn modelId="{C1D08F85-CAB3-49CE-B380-14F132F378B1}" type="presParOf" srcId="{07815FF2-74D0-4608-AE95-A0FD59B2622C}" destId="{19B83D99-F14D-41B9-83A6-822F59C81E64}" srcOrd="5" destOrd="0" presId="urn:microsoft.com/office/officeart/2011/layout/RadialPictureList"/>
    <dgm:cxn modelId="{D4F53A2B-7F26-4898-AA15-6A23E015EC01}" type="presParOf" srcId="{07815FF2-74D0-4608-AE95-A0FD59B2622C}" destId="{C190D1B6-10B0-4AC1-B352-B12283507C9A}" srcOrd="6" destOrd="0" presId="urn:microsoft.com/office/officeart/2011/layout/RadialPictureList"/>
    <dgm:cxn modelId="{8AED0884-E3FA-4715-AC44-BD97D2D4ECAB}" type="presParOf" srcId="{C190D1B6-10B0-4AC1-B352-B12283507C9A}" destId="{EAAF6A48-6FCD-44AE-99D5-B2E007E342D0}" srcOrd="0" destOrd="0" presId="urn:microsoft.com/office/officeart/2011/layout/RadialPictureList"/>
    <dgm:cxn modelId="{42259870-D85C-4C97-AD5D-ED21ED5723D4}" type="presParOf" srcId="{07815FF2-74D0-4608-AE95-A0FD59B2622C}" destId="{001C75F2-3765-4A7E-819F-4A9A3E3985D7}" srcOrd="7" destOrd="0" presId="urn:microsoft.com/office/officeart/2011/layout/RadialPictureList"/>
    <dgm:cxn modelId="{79B03032-4F88-4EC1-A5C8-58FC5D90A2ED}" type="presParOf" srcId="{07815FF2-74D0-4608-AE95-A0FD59B2622C}" destId="{D2232982-164D-4F5A-9F1F-9563FDD98406}" srcOrd="8" destOrd="0" presId="urn:microsoft.com/office/officeart/2011/layout/RadialPictureList"/>
    <dgm:cxn modelId="{4620A619-6627-40FE-A955-B53CE0A9F0B5}" type="presParOf" srcId="{D2232982-164D-4F5A-9F1F-9563FDD98406}" destId="{0B43462A-22FD-4118-AA3E-5427322B6161}" srcOrd="0" destOrd="0" presId="urn:microsoft.com/office/officeart/2011/layout/RadialPictureList"/>
    <dgm:cxn modelId="{BFCA4624-7B52-40B2-94B2-E4BA47250AE4}" type="presParOf" srcId="{07815FF2-74D0-4608-AE95-A0FD59B2622C}" destId="{EBBC1DF6-613D-4608-A856-18B495E391B7}"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DF53C-EDAB-4706-87E5-49771BE3F04A}">
      <dsp:nvSpPr>
        <dsp:cNvPr id="0" name=""/>
        <dsp:cNvSpPr/>
      </dsp:nvSpPr>
      <dsp:spPr>
        <a:xfrm>
          <a:off x="-4363776" y="-672063"/>
          <a:ext cx="5220075" cy="5220075"/>
        </a:xfrm>
        <a:prstGeom prst="blockArc">
          <a:avLst>
            <a:gd name="adj1" fmla="val 18900000"/>
            <a:gd name="adj2" fmla="val 2700000"/>
            <a:gd name="adj3" fmla="val 41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9C4BF-85E3-4B1A-8C1F-948AAE12B75E}">
      <dsp:nvSpPr>
        <dsp:cNvPr id="0" name=""/>
        <dsp:cNvSpPr/>
      </dsp:nvSpPr>
      <dsp:spPr>
        <a:xfrm>
          <a:off x="331087" y="204107"/>
          <a:ext cx="9895868" cy="40805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98" tIns="30480" rIns="30480" bIns="30480" numCol="1" spcCol="1270" anchor="t" anchorCtr="0">
          <a:noAutofit/>
        </a:bodyPr>
        <a:lstStyle/>
        <a:p>
          <a:pPr lvl="0" algn="l" defTabSz="533400">
            <a:lnSpc>
              <a:spcPct val="90000"/>
            </a:lnSpc>
            <a:spcBef>
              <a:spcPct val="0"/>
            </a:spcBef>
            <a:spcAft>
              <a:spcPct val="35000"/>
            </a:spcAft>
          </a:pPr>
          <a:r>
            <a:rPr lang="en-GB" sz="1200" kern="1200" dirty="0"/>
            <a:t>A cycle of related industry changes has created the perfect environment for the growth of Direct-to-Consumer (DTC) cloud-based TV services.</a:t>
          </a:r>
        </a:p>
      </dsp:txBody>
      <dsp:txXfrm>
        <a:off x="331087" y="204107"/>
        <a:ext cx="9895868" cy="408059"/>
      </dsp:txXfrm>
    </dsp:sp>
    <dsp:sp modelId="{19FB00F0-C199-4AFF-971D-ECE093B9B890}">
      <dsp:nvSpPr>
        <dsp:cNvPr id="0" name=""/>
        <dsp:cNvSpPr/>
      </dsp:nvSpPr>
      <dsp:spPr>
        <a:xfrm>
          <a:off x="34414" y="135928"/>
          <a:ext cx="593344" cy="544418"/>
        </a:xfrm>
        <a:prstGeom prst="ellipse">
          <a:avLst/>
        </a:prstGeom>
        <a:blipFill rotWithShape="0">
          <a:blip xmlns:r="http://schemas.openxmlformats.org/officeDocument/2006/relationships" r:embed="rId1"/>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070C54-CDD7-489A-A39E-A39DBD3AFB47}">
      <dsp:nvSpPr>
        <dsp:cNvPr id="0" name=""/>
        <dsp:cNvSpPr/>
      </dsp:nvSpPr>
      <dsp:spPr>
        <a:xfrm>
          <a:off x="666744" y="816119"/>
          <a:ext cx="9560210" cy="40805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98" tIns="30480" rIns="30480" bIns="30480" numCol="1" spcCol="1270" anchor="ctr" anchorCtr="0">
          <a:noAutofit/>
        </a:bodyPr>
        <a:lstStyle/>
        <a:p>
          <a:pPr lvl="0" algn="l" defTabSz="533400">
            <a:lnSpc>
              <a:spcPct val="90000"/>
            </a:lnSpc>
            <a:spcBef>
              <a:spcPct val="0"/>
            </a:spcBef>
            <a:spcAft>
              <a:spcPct val="35000"/>
            </a:spcAft>
          </a:pPr>
          <a:r>
            <a:rPr lang="en-GB" sz="1200" kern="1200" dirty="0"/>
            <a:t>DTC is no longer about substitution of existing business relationships or a rejection of subscription TV.</a:t>
          </a:r>
        </a:p>
      </dsp:txBody>
      <dsp:txXfrm>
        <a:off x="666744" y="816119"/>
        <a:ext cx="9560210" cy="408059"/>
      </dsp:txXfrm>
    </dsp:sp>
    <dsp:sp modelId="{6302B2AE-95A5-46A3-A7DA-86CD623B098C}">
      <dsp:nvSpPr>
        <dsp:cNvPr id="0" name=""/>
        <dsp:cNvSpPr/>
      </dsp:nvSpPr>
      <dsp:spPr>
        <a:xfrm>
          <a:off x="411706" y="765112"/>
          <a:ext cx="510074" cy="51007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DDEB4-FBED-4891-90F7-D790536DD608}">
      <dsp:nvSpPr>
        <dsp:cNvPr id="0" name=""/>
        <dsp:cNvSpPr/>
      </dsp:nvSpPr>
      <dsp:spPr>
        <a:xfrm>
          <a:off x="820231" y="1428132"/>
          <a:ext cx="9406723" cy="40805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98" tIns="30480" rIns="30480" bIns="30480" numCol="1" spcCol="1270" anchor="ctr" anchorCtr="0">
          <a:noAutofit/>
        </a:bodyPr>
        <a:lstStyle/>
        <a:p>
          <a:pPr lvl="0" algn="l" defTabSz="533400">
            <a:lnSpc>
              <a:spcPct val="90000"/>
            </a:lnSpc>
            <a:spcBef>
              <a:spcPct val="0"/>
            </a:spcBef>
            <a:spcAft>
              <a:spcPct val="35000"/>
            </a:spcAft>
          </a:pPr>
          <a:r>
            <a:rPr lang="en-GB" sz="1200" kern="1200" dirty="0"/>
            <a:t>Upfront costs to launch a DTC channel are considerably lower than for traditional broadcast with a significant segment of cost base shifted from fixed to variable cost.</a:t>
          </a:r>
        </a:p>
      </dsp:txBody>
      <dsp:txXfrm>
        <a:off x="820231" y="1428132"/>
        <a:ext cx="9406723" cy="408059"/>
      </dsp:txXfrm>
    </dsp:sp>
    <dsp:sp modelId="{A03D8AA8-89C3-4D16-AAB2-8BD31D061F0F}">
      <dsp:nvSpPr>
        <dsp:cNvPr id="0" name=""/>
        <dsp:cNvSpPr/>
      </dsp:nvSpPr>
      <dsp:spPr>
        <a:xfrm>
          <a:off x="565194" y="1377124"/>
          <a:ext cx="510074" cy="51007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263F1-4628-47EE-AFF8-721FF1B6A2C9}">
      <dsp:nvSpPr>
        <dsp:cNvPr id="0" name=""/>
        <dsp:cNvSpPr/>
      </dsp:nvSpPr>
      <dsp:spPr>
        <a:xfrm>
          <a:off x="820231" y="2039756"/>
          <a:ext cx="9406723" cy="40805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98" tIns="30480" rIns="30480" bIns="30480" numCol="1" spcCol="1270" anchor="ctr" anchorCtr="0">
          <a:noAutofit/>
        </a:bodyPr>
        <a:lstStyle/>
        <a:p>
          <a:pPr lvl="0" algn="l" defTabSz="533400">
            <a:lnSpc>
              <a:spcPct val="90000"/>
            </a:lnSpc>
            <a:spcBef>
              <a:spcPct val="0"/>
            </a:spcBef>
            <a:spcAft>
              <a:spcPct val="35000"/>
            </a:spcAft>
          </a:pPr>
          <a:r>
            <a:rPr lang="en-GB" sz="1200" kern="1200" dirty="0"/>
            <a:t>Distribution costs for DTC are now at levels that make sense for many.</a:t>
          </a:r>
        </a:p>
      </dsp:txBody>
      <dsp:txXfrm>
        <a:off x="820231" y="2039756"/>
        <a:ext cx="9406723" cy="408059"/>
      </dsp:txXfrm>
    </dsp:sp>
    <dsp:sp modelId="{16A455DD-F6F6-4094-9669-7AEF86F384C2}">
      <dsp:nvSpPr>
        <dsp:cNvPr id="0" name=""/>
        <dsp:cNvSpPr/>
      </dsp:nvSpPr>
      <dsp:spPr>
        <a:xfrm>
          <a:off x="565194" y="1988749"/>
          <a:ext cx="510074" cy="51007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D8666-F287-477A-8BAF-F2A028030278}">
      <dsp:nvSpPr>
        <dsp:cNvPr id="0" name=""/>
        <dsp:cNvSpPr/>
      </dsp:nvSpPr>
      <dsp:spPr>
        <a:xfrm>
          <a:off x="666744" y="2651769"/>
          <a:ext cx="9560210" cy="40805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98" tIns="30480" rIns="30480" bIns="30480" numCol="1" spcCol="1270" anchor="ctr" anchorCtr="0">
          <a:noAutofit/>
        </a:bodyPr>
        <a:lstStyle/>
        <a:p>
          <a:pPr lvl="0" algn="l" defTabSz="533400">
            <a:lnSpc>
              <a:spcPct val="90000"/>
            </a:lnSpc>
            <a:spcBef>
              <a:spcPct val="0"/>
            </a:spcBef>
            <a:spcAft>
              <a:spcPct val="35000"/>
            </a:spcAft>
          </a:pPr>
          <a:r>
            <a:rPr lang="en-GB" sz="1200" b="0" kern="1200" dirty="0"/>
            <a:t>Cloud TV is dependent on a third-party broadband network for delivery, making developed markets key, but for addressable homes, a surprising number of emerging  markets look like strong opportunities.</a:t>
          </a:r>
        </a:p>
      </dsp:txBody>
      <dsp:txXfrm>
        <a:off x="666744" y="2651769"/>
        <a:ext cx="9560210" cy="408059"/>
      </dsp:txXfrm>
    </dsp:sp>
    <dsp:sp modelId="{4EBB2F39-5033-47B4-8865-996BBE71491F}">
      <dsp:nvSpPr>
        <dsp:cNvPr id="0" name=""/>
        <dsp:cNvSpPr/>
      </dsp:nvSpPr>
      <dsp:spPr>
        <a:xfrm>
          <a:off x="411706" y="2600761"/>
          <a:ext cx="510074" cy="51007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E17899-2DCA-466E-AD1B-C92BB073EFB1}">
      <dsp:nvSpPr>
        <dsp:cNvPr id="0" name=""/>
        <dsp:cNvSpPr/>
      </dsp:nvSpPr>
      <dsp:spPr>
        <a:xfrm>
          <a:off x="331087" y="3263781"/>
          <a:ext cx="9895868" cy="40805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98" tIns="30480" rIns="30480" bIns="30480" numCol="1" spcCol="1270" anchor="ctr" anchorCtr="0">
          <a:noAutofit/>
        </a:bodyPr>
        <a:lstStyle/>
        <a:p>
          <a:pPr lvl="0" algn="l" defTabSz="533400">
            <a:lnSpc>
              <a:spcPct val="90000"/>
            </a:lnSpc>
            <a:spcBef>
              <a:spcPct val="0"/>
            </a:spcBef>
            <a:spcAft>
              <a:spcPct val="35000"/>
            </a:spcAft>
          </a:pPr>
          <a:r>
            <a:rPr lang="en-GB" sz="1200" kern="1200"/>
            <a:t>Consumers are already building their own entertainment bundles by aggregating OTT services, DTC is a natural addition to this.</a:t>
          </a:r>
          <a:endParaRPr lang="en-GB" sz="1200" kern="1200" dirty="0"/>
        </a:p>
      </dsp:txBody>
      <dsp:txXfrm>
        <a:off x="331087" y="3263781"/>
        <a:ext cx="9895868" cy="408059"/>
      </dsp:txXfrm>
    </dsp:sp>
    <dsp:sp modelId="{BEDE526C-9961-42E5-BEF4-4E7C71F9F319}">
      <dsp:nvSpPr>
        <dsp:cNvPr id="0" name=""/>
        <dsp:cNvSpPr/>
      </dsp:nvSpPr>
      <dsp:spPr>
        <a:xfrm>
          <a:off x="76049" y="3212774"/>
          <a:ext cx="510074" cy="51007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F2D57-1840-4E42-A36F-9A9A2A57FBE0}">
      <dsp:nvSpPr>
        <dsp:cNvPr id="0" name=""/>
        <dsp:cNvSpPr/>
      </dsp:nvSpPr>
      <dsp:spPr>
        <a:xfrm>
          <a:off x="1101423" y="353492"/>
          <a:ext cx="4735258" cy="4735258"/>
        </a:xfrm>
        <a:prstGeom prst="pie">
          <a:avLst>
            <a:gd name="adj1" fmla="val 162000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Operators push back on channel carriage</a:t>
          </a:r>
        </a:p>
      </dsp:txBody>
      <dsp:txXfrm>
        <a:off x="3615057" y="1334931"/>
        <a:ext cx="1747536" cy="1296558"/>
      </dsp:txXfrm>
    </dsp:sp>
    <dsp:sp modelId="{412CAE2E-543F-4D3B-B6E9-8C8A1B4962D7}">
      <dsp:nvSpPr>
        <dsp:cNvPr id="0" name=""/>
        <dsp:cNvSpPr/>
      </dsp:nvSpPr>
      <dsp:spPr>
        <a:xfrm>
          <a:off x="1101423" y="512461"/>
          <a:ext cx="4735258" cy="4735258"/>
        </a:xfrm>
        <a:prstGeom prst="pie">
          <a:avLst>
            <a:gd name="adj1" fmla="val 0"/>
            <a:gd name="adj2" fmla="val 54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Content owners’ margins squeezed </a:t>
          </a:r>
        </a:p>
      </dsp:txBody>
      <dsp:txXfrm>
        <a:off x="3615057" y="2969722"/>
        <a:ext cx="1747536" cy="1296558"/>
      </dsp:txXfrm>
    </dsp:sp>
    <dsp:sp modelId="{CB673144-3D56-4FE2-BBE3-4AD9A97077E0}">
      <dsp:nvSpPr>
        <dsp:cNvPr id="0" name=""/>
        <dsp:cNvSpPr/>
      </dsp:nvSpPr>
      <dsp:spPr>
        <a:xfrm>
          <a:off x="942454" y="512461"/>
          <a:ext cx="4735258" cy="4735258"/>
        </a:xfrm>
        <a:prstGeom prst="pie">
          <a:avLst>
            <a:gd name="adj1" fmla="val 5400000"/>
            <a:gd name="adj2" fmla="val 10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DTC launch to recoup margin</a:t>
          </a:r>
        </a:p>
      </dsp:txBody>
      <dsp:txXfrm>
        <a:off x="1416543" y="2969722"/>
        <a:ext cx="1747536" cy="1296558"/>
      </dsp:txXfrm>
    </dsp:sp>
    <dsp:sp modelId="{BCEC8717-FA57-4BBA-A528-89EF10F0D920}">
      <dsp:nvSpPr>
        <dsp:cNvPr id="0" name=""/>
        <dsp:cNvSpPr/>
      </dsp:nvSpPr>
      <dsp:spPr>
        <a:xfrm>
          <a:off x="942454" y="353492"/>
          <a:ext cx="4735258" cy="4735258"/>
        </a:xfrm>
        <a:prstGeom prst="pie">
          <a:avLst>
            <a:gd name="adj1" fmla="val 108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Viewer/advertising spend shift to online</a:t>
          </a:r>
        </a:p>
      </dsp:txBody>
      <dsp:txXfrm>
        <a:off x="1416543" y="1334931"/>
        <a:ext cx="1747536" cy="1296558"/>
      </dsp:txXfrm>
    </dsp:sp>
    <dsp:sp modelId="{5F2FC16C-A070-43AD-8978-8A5228E2EE19}">
      <dsp:nvSpPr>
        <dsp:cNvPr id="0" name=""/>
        <dsp:cNvSpPr/>
      </dsp:nvSpPr>
      <dsp:spPr>
        <a:xfrm>
          <a:off x="808288" y="60357"/>
          <a:ext cx="5321529" cy="5321529"/>
        </a:xfrm>
        <a:prstGeom prst="circularArrow">
          <a:avLst>
            <a:gd name="adj1" fmla="val 5085"/>
            <a:gd name="adj2" fmla="val 327528"/>
            <a:gd name="adj3" fmla="val 21272472"/>
            <a:gd name="adj4" fmla="val 162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21AA59-B6AD-4313-84D9-A21B8C90A8D8}">
      <dsp:nvSpPr>
        <dsp:cNvPr id="0" name=""/>
        <dsp:cNvSpPr/>
      </dsp:nvSpPr>
      <dsp:spPr>
        <a:xfrm>
          <a:off x="808288" y="219326"/>
          <a:ext cx="5321529" cy="5321529"/>
        </a:xfrm>
        <a:prstGeom prst="circularArrow">
          <a:avLst>
            <a:gd name="adj1" fmla="val 5085"/>
            <a:gd name="adj2" fmla="val 327528"/>
            <a:gd name="adj3" fmla="val 5072472"/>
            <a:gd name="adj4" fmla="val 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2C6BD8-978D-4157-967E-5C558CCE3FBC}">
      <dsp:nvSpPr>
        <dsp:cNvPr id="0" name=""/>
        <dsp:cNvSpPr/>
      </dsp:nvSpPr>
      <dsp:spPr>
        <a:xfrm>
          <a:off x="649319" y="219326"/>
          <a:ext cx="5321529" cy="5321529"/>
        </a:xfrm>
        <a:prstGeom prst="circularArrow">
          <a:avLst>
            <a:gd name="adj1" fmla="val 5085"/>
            <a:gd name="adj2" fmla="val 327528"/>
            <a:gd name="adj3" fmla="val 10472472"/>
            <a:gd name="adj4" fmla="val 54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633D2-9491-4F05-A018-9551FC9EE58D}">
      <dsp:nvSpPr>
        <dsp:cNvPr id="0" name=""/>
        <dsp:cNvSpPr/>
      </dsp:nvSpPr>
      <dsp:spPr>
        <a:xfrm>
          <a:off x="649319" y="60357"/>
          <a:ext cx="5321529" cy="5321529"/>
        </a:xfrm>
        <a:prstGeom prst="circularArrow">
          <a:avLst>
            <a:gd name="adj1" fmla="val 5085"/>
            <a:gd name="adj2" fmla="val 327528"/>
            <a:gd name="adj3" fmla="val 15872472"/>
            <a:gd name="adj4" fmla="val 108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F57A0-8474-470A-97EA-545C28515E38}">
      <dsp:nvSpPr>
        <dsp:cNvPr id="0" name=""/>
        <dsp:cNvSpPr/>
      </dsp:nvSpPr>
      <dsp:spPr>
        <a:xfrm>
          <a:off x="1435734" y="4360602"/>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E61D8-48A1-4814-845B-41B70E9F6A1C}">
      <dsp:nvSpPr>
        <dsp:cNvPr id="0" name=""/>
        <dsp:cNvSpPr/>
      </dsp:nvSpPr>
      <dsp:spPr>
        <a:xfrm>
          <a:off x="1282325" y="4422949"/>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160D8-BFC8-4208-AEAD-12C506E1500E}">
      <dsp:nvSpPr>
        <dsp:cNvPr id="0" name=""/>
        <dsp:cNvSpPr/>
      </dsp:nvSpPr>
      <dsp:spPr>
        <a:xfrm>
          <a:off x="1125527" y="4474490"/>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0FC9B-E023-49E1-9666-1FFB8E76A94B}">
      <dsp:nvSpPr>
        <dsp:cNvPr id="0" name=""/>
        <dsp:cNvSpPr/>
      </dsp:nvSpPr>
      <dsp:spPr>
        <a:xfrm>
          <a:off x="966310" y="4514392"/>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61FF3-131C-49CD-B542-2758C1868423}">
      <dsp:nvSpPr>
        <dsp:cNvPr id="0" name=""/>
        <dsp:cNvSpPr/>
      </dsp:nvSpPr>
      <dsp:spPr>
        <a:xfrm>
          <a:off x="2272954" y="3757077"/>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076F76-C791-4278-A45F-A75E644684CA}">
      <dsp:nvSpPr>
        <dsp:cNvPr id="0" name=""/>
        <dsp:cNvSpPr/>
      </dsp:nvSpPr>
      <dsp:spPr>
        <a:xfrm>
          <a:off x="2151484" y="3880110"/>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DB654-D814-4E54-9D98-7AD525E35529}">
      <dsp:nvSpPr>
        <dsp:cNvPr id="0" name=""/>
        <dsp:cNvSpPr/>
      </dsp:nvSpPr>
      <dsp:spPr>
        <a:xfrm>
          <a:off x="2775769" y="3008906"/>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476FE-C42F-49E9-B2FF-C4E1825FE508}">
      <dsp:nvSpPr>
        <dsp:cNvPr id="0" name=""/>
        <dsp:cNvSpPr/>
      </dsp:nvSpPr>
      <dsp:spPr>
        <a:xfrm>
          <a:off x="3045809" y="2097385"/>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69FA1-6192-46A9-A5C5-E86E50E12A80}">
      <dsp:nvSpPr>
        <dsp:cNvPr id="0" name=""/>
        <dsp:cNvSpPr/>
      </dsp:nvSpPr>
      <dsp:spPr>
        <a:xfrm>
          <a:off x="2910789" y="1019187"/>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4AB6E-D92F-423F-AE2F-C90EAFC8817F}">
      <dsp:nvSpPr>
        <dsp:cNvPr id="0" name=""/>
        <dsp:cNvSpPr/>
      </dsp:nvSpPr>
      <dsp:spPr>
        <a:xfrm>
          <a:off x="3011449" y="941461"/>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0232F-9FDE-4F77-9101-FA59C1841D4F}">
      <dsp:nvSpPr>
        <dsp:cNvPr id="0" name=""/>
        <dsp:cNvSpPr/>
      </dsp:nvSpPr>
      <dsp:spPr>
        <a:xfrm>
          <a:off x="3112109" y="863318"/>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47FA6-1668-4A2B-B11B-B8AEC87B5FD0}">
      <dsp:nvSpPr>
        <dsp:cNvPr id="0" name=""/>
        <dsp:cNvSpPr/>
      </dsp:nvSpPr>
      <dsp:spPr>
        <a:xfrm>
          <a:off x="3213253" y="941461"/>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DF29F-B503-4D8D-BE79-D4A094A2C182}">
      <dsp:nvSpPr>
        <dsp:cNvPr id="0" name=""/>
        <dsp:cNvSpPr/>
      </dsp:nvSpPr>
      <dsp:spPr>
        <a:xfrm>
          <a:off x="3313913" y="1019187"/>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23ABF-70CB-4139-920E-B4D4C89E9EA3}">
      <dsp:nvSpPr>
        <dsp:cNvPr id="0" name=""/>
        <dsp:cNvSpPr/>
      </dsp:nvSpPr>
      <dsp:spPr>
        <a:xfrm>
          <a:off x="3112109" y="1027916"/>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5A136E-57E0-4200-80F2-FC074E728273}">
      <dsp:nvSpPr>
        <dsp:cNvPr id="0" name=""/>
        <dsp:cNvSpPr/>
      </dsp:nvSpPr>
      <dsp:spPr>
        <a:xfrm>
          <a:off x="3112109" y="1192514"/>
          <a:ext cx="69203" cy="6920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6044F-77FD-4AE3-B0D1-CF9D15452EDA}">
      <dsp:nvSpPr>
        <dsp:cNvPr id="0" name=""/>
        <dsp:cNvSpPr/>
      </dsp:nvSpPr>
      <dsp:spPr>
        <a:xfrm>
          <a:off x="581819" y="4647088"/>
          <a:ext cx="1491024" cy="3998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600" tIns="45720" rIns="45720" bIns="45720" numCol="1" spcCol="1270" anchor="ctr" anchorCtr="0">
          <a:noAutofit/>
        </a:bodyPr>
        <a:lstStyle/>
        <a:p>
          <a:pPr lvl="0" algn="l" defTabSz="533400">
            <a:lnSpc>
              <a:spcPct val="90000"/>
            </a:lnSpc>
            <a:spcBef>
              <a:spcPct val="0"/>
            </a:spcBef>
            <a:spcAft>
              <a:spcPct val="35000"/>
            </a:spcAft>
          </a:pPr>
          <a:r>
            <a:rPr lang="en-US" sz="1200" kern="1200" dirty="0"/>
            <a:t>Studio ingest</a:t>
          </a:r>
        </a:p>
      </dsp:txBody>
      <dsp:txXfrm>
        <a:off x="601338" y="4666607"/>
        <a:ext cx="1451986" cy="360817"/>
      </dsp:txXfrm>
    </dsp:sp>
    <dsp:sp modelId="{D908E32F-A2BE-4B2A-9C1D-4B3C08A7568A}">
      <dsp:nvSpPr>
        <dsp:cNvPr id="0" name=""/>
        <dsp:cNvSpPr/>
      </dsp:nvSpPr>
      <dsp:spPr>
        <a:xfrm>
          <a:off x="168290" y="4255337"/>
          <a:ext cx="691552" cy="69122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1A35F7-E9A4-4D15-A8A3-BB3BE598430E}">
      <dsp:nvSpPr>
        <dsp:cNvPr id="0" name=""/>
        <dsp:cNvSpPr/>
      </dsp:nvSpPr>
      <dsp:spPr>
        <a:xfrm>
          <a:off x="1891849" y="4174493"/>
          <a:ext cx="1491024" cy="3998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600" tIns="45720" rIns="45720" bIns="45720" numCol="1" spcCol="1270" anchor="ctr" anchorCtr="0">
          <a:noAutofit/>
        </a:bodyPr>
        <a:lstStyle/>
        <a:p>
          <a:pPr lvl="0" algn="l" defTabSz="533400">
            <a:lnSpc>
              <a:spcPct val="90000"/>
            </a:lnSpc>
            <a:spcBef>
              <a:spcPct val="0"/>
            </a:spcBef>
            <a:spcAft>
              <a:spcPct val="35000"/>
            </a:spcAft>
          </a:pPr>
          <a:r>
            <a:rPr lang="en-US" sz="1200" kern="1200" dirty="0"/>
            <a:t>Studio playout</a:t>
          </a:r>
        </a:p>
      </dsp:txBody>
      <dsp:txXfrm>
        <a:off x="1911368" y="4194012"/>
        <a:ext cx="1451986" cy="360817"/>
      </dsp:txXfrm>
    </dsp:sp>
    <dsp:sp modelId="{448C763B-A18C-4E82-B8A4-2B3E51035297}">
      <dsp:nvSpPr>
        <dsp:cNvPr id="0" name=""/>
        <dsp:cNvSpPr/>
      </dsp:nvSpPr>
      <dsp:spPr>
        <a:xfrm>
          <a:off x="1478321" y="3782743"/>
          <a:ext cx="691552" cy="69122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218748-3480-4DED-B09D-F4CDC905C28C}">
      <dsp:nvSpPr>
        <dsp:cNvPr id="0" name=""/>
        <dsp:cNvSpPr/>
      </dsp:nvSpPr>
      <dsp:spPr>
        <a:xfrm>
          <a:off x="2602276" y="3491579"/>
          <a:ext cx="1491024" cy="3998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600" tIns="45720" rIns="45720" bIns="45720" numCol="1" spcCol="1270" anchor="ctr" anchorCtr="0">
          <a:noAutofit/>
        </a:bodyPr>
        <a:lstStyle/>
        <a:p>
          <a:pPr lvl="0" algn="l" defTabSz="533400">
            <a:lnSpc>
              <a:spcPct val="90000"/>
            </a:lnSpc>
            <a:spcBef>
              <a:spcPct val="0"/>
            </a:spcBef>
            <a:spcAft>
              <a:spcPct val="35000"/>
            </a:spcAft>
          </a:pPr>
          <a:r>
            <a:rPr lang="en-US" sz="1200" kern="1200" dirty="0"/>
            <a:t>Satellite uplink</a:t>
          </a:r>
        </a:p>
      </dsp:txBody>
      <dsp:txXfrm>
        <a:off x="2621795" y="3511098"/>
        <a:ext cx="1451986" cy="360817"/>
      </dsp:txXfrm>
    </dsp:sp>
    <dsp:sp modelId="{EC7D45E7-D190-4A5A-80C2-8AA0BAD5CC07}">
      <dsp:nvSpPr>
        <dsp:cNvPr id="0" name=""/>
        <dsp:cNvSpPr/>
      </dsp:nvSpPr>
      <dsp:spPr>
        <a:xfrm>
          <a:off x="2188748" y="3099829"/>
          <a:ext cx="691552" cy="69122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586ADB-5E79-406C-A7C2-A127F953F274}">
      <dsp:nvSpPr>
        <dsp:cNvPr id="0" name=""/>
        <dsp:cNvSpPr/>
      </dsp:nvSpPr>
      <dsp:spPr>
        <a:xfrm>
          <a:off x="2973460" y="2613726"/>
          <a:ext cx="1491024" cy="3998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600" tIns="45720" rIns="45720" bIns="45720" numCol="1" spcCol="1270" anchor="ctr" anchorCtr="0">
          <a:noAutofit/>
        </a:bodyPr>
        <a:lstStyle/>
        <a:p>
          <a:pPr lvl="0" algn="l" defTabSz="533400">
            <a:lnSpc>
              <a:spcPct val="90000"/>
            </a:lnSpc>
            <a:spcBef>
              <a:spcPct val="0"/>
            </a:spcBef>
            <a:spcAft>
              <a:spcPct val="35000"/>
            </a:spcAft>
          </a:pPr>
          <a:r>
            <a:rPr lang="en-US" sz="1200" kern="1200" dirty="0"/>
            <a:t>Downlink</a:t>
          </a:r>
        </a:p>
      </dsp:txBody>
      <dsp:txXfrm>
        <a:off x="2992979" y="2633245"/>
        <a:ext cx="1451986" cy="360817"/>
      </dsp:txXfrm>
    </dsp:sp>
    <dsp:sp modelId="{4F97E94B-8F23-4AD3-B0AC-1EF1EBAA1C00}">
      <dsp:nvSpPr>
        <dsp:cNvPr id="0" name=""/>
        <dsp:cNvSpPr/>
      </dsp:nvSpPr>
      <dsp:spPr>
        <a:xfrm>
          <a:off x="2559931" y="2221975"/>
          <a:ext cx="691552" cy="69122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ACF27-CDDD-4B93-AB0A-966111B46219}">
      <dsp:nvSpPr>
        <dsp:cNvPr id="0" name=""/>
        <dsp:cNvSpPr/>
      </dsp:nvSpPr>
      <dsp:spPr>
        <a:xfrm>
          <a:off x="3180103" y="1720077"/>
          <a:ext cx="1491024" cy="3998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600" tIns="45720" rIns="45720" bIns="45720" numCol="1" spcCol="1270" anchor="ctr" anchorCtr="0">
          <a:noAutofit/>
        </a:bodyPr>
        <a:lstStyle/>
        <a:p>
          <a:pPr lvl="0" algn="l" defTabSz="533400">
            <a:lnSpc>
              <a:spcPct val="90000"/>
            </a:lnSpc>
            <a:spcBef>
              <a:spcPct val="0"/>
            </a:spcBef>
            <a:spcAft>
              <a:spcPct val="35000"/>
            </a:spcAft>
          </a:pPr>
          <a:r>
            <a:rPr lang="en-US" sz="1200" kern="1200" dirty="0"/>
            <a:t>Broadcast</a:t>
          </a:r>
        </a:p>
      </dsp:txBody>
      <dsp:txXfrm>
        <a:off x="3199622" y="1739596"/>
        <a:ext cx="1451986" cy="360817"/>
      </dsp:txXfrm>
    </dsp:sp>
    <dsp:sp modelId="{347BFDE1-D379-45CD-BE76-2531975DDF85}">
      <dsp:nvSpPr>
        <dsp:cNvPr id="0" name=""/>
        <dsp:cNvSpPr/>
      </dsp:nvSpPr>
      <dsp:spPr>
        <a:xfrm>
          <a:off x="2766574" y="1328326"/>
          <a:ext cx="691552" cy="69122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D0D4B-BBE5-4013-93E4-4B698B88DE17}">
      <dsp:nvSpPr>
        <dsp:cNvPr id="0" name=""/>
        <dsp:cNvSpPr/>
      </dsp:nvSpPr>
      <dsp:spPr>
        <a:xfrm>
          <a:off x="1722703" y="3793356"/>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B9CBD8-B214-4BAA-BBA3-837021D74118}">
      <dsp:nvSpPr>
        <dsp:cNvPr id="0" name=""/>
        <dsp:cNvSpPr/>
      </dsp:nvSpPr>
      <dsp:spPr>
        <a:xfrm>
          <a:off x="1559475" y="3859694"/>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4932C9-971A-460F-9422-662DE200528A}">
      <dsp:nvSpPr>
        <dsp:cNvPr id="0" name=""/>
        <dsp:cNvSpPr/>
      </dsp:nvSpPr>
      <dsp:spPr>
        <a:xfrm>
          <a:off x="1392642" y="3914534"/>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40D16-EBDD-4B83-80C3-9E9BC9656A9C}">
      <dsp:nvSpPr>
        <dsp:cNvPr id="0" name=""/>
        <dsp:cNvSpPr/>
      </dsp:nvSpPr>
      <dsp:spPr>
        <a:xfrm>
          <a:off x="1223234" y="3956990"/>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E0BA6-19FA-4EA8-AA65-8ED77CA88270}">
      <dsp:nvSpPr>
        <dsp:cNvPr id="0" name=""/>
        <dsp:cNvSpPr/>
      </dsp:nvSpPr>
      <dsp:spPr>
        <a:xfrm>
          <a:off x="2613508" y="3151204"/>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4D686-7734-48A6-9656-F64663361F94}">
      <dsp:nvSpPr>
        <dsp:cNvPr id="0" name=""/>
        <dsp:cNvSpPr/>
      </dsp:nvSpPr>
      <dsp:spPr>
        <a:xfrm>
          <a:off x="2484264" y="3282111"/>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1CB1F-B821-4613-948A-1D1C4B6FF4A9}">
      <dsp:nvSpPr>
        <dsp:cNvPr id="0" name=""/>
        <dsp:cNvSpPr/>
      </dsp:nvSpPr>
      <dsp:spPr>
        <a:xfrm>
          <a:off x="3148506" y="2355147"/>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86024D-3C94-468E-945A-F5A0AED0787C}">
      <dsp:nvSpPr>
        <dsp:cNvPr id="0" name=""/>
        <dsp:cNvSpPr/>
      </dsp:nvSpPr>
      <dsp:spPr>
        <a:xfrm>
          <a:off x="3435829" y="1385284"/>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8CE6D-E634-4B82-8D9F-2E178C3A4485}">
      <dsp:nvSpPr>
        <dsp:cNvPr id="0" name=""/>
        <dsp:cNvSpPr/>
      </dsp:nvSpPr>
      <dsp:spPr>
        <a:xfrm>
          <a:off x="3292168" y="238077"/>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75B8B-1DBA-4D1A-8BA5-68672C639840}">
      <dsp:nvSpPr>
        <dsp:cNvPr id="0" name=""/>
        <dsp:cNvSpPr/>
      </dsp:nvSpPr>
      <dsp:spPr>
        <a:xfrm>
          <a:off x="3399270" y="155376"/>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18E1B-DC31-4454-BC4B-C46AD6E89ED5}">
      <dsp:nvSpPr>
        <dsp:cNvPr id="0" name=""/>
        <dsp:cNvSpPr/>
      </dsp:nvSpPr>
      <dsp:spPr>
        <a:xfrm>
          <a:off x="3506373" y="72232"/>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FE958-B5FB-4FF8-BB81-59113ECCE166}">
      <dsp:nvSpPr>
        <dsp:cNvPr id="0" name=""/>
        <dsp:cNvSpPr/>
      </dsp:nvSpPr>
      <dsp:spPr>
        <a:xfrm>
          <a:off x="3613990" y="155376"/>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30FC3-A71D-44C1-8EA4-4644B3C7B77D}">
      <dsp:nvSpPr>
        <dsp:cNvPr id="0" name=""/>
        <dsp:cNvSpPr/>
      </dsp:nvSpPr>
      <dsp:spPr>
        <a:xfrm>
          <a:off x="3721093" y="238077"/>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FE6A1-05B5-4CE2-AE59-7378F2FA7B47}">
      <dsp:nvSpPr>
        <dsp:cNvPr id="0" name=""/>
        <dsp:cNvSpPr/>
      </dsp:nvSpPr>
      <dsp:spPr>
        <a:xfrm>
          <a:off x="3506373" y="247365"/>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6E38A5-05D4-4AAD-85F0-73C0C0C08377}">
      <dsp:nvSpPr>
        <dsp:cNvPr id="0" name=""/>
        <dsp:cNvSpPr/>
      </dsp:nvSpPr>
      <dsp:spPr>
        <a:xfrm>
          <a:off x="3506373" y="422497"/>
          <a:ext cx="73633" cy="7363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FA438-61B0-49BE-AA87-329D08CBE8F0}">
      <dsp:nvSpPr>
        <dsp:cNvPr id="0" name=""/>
        <dsp:cNvSpPr/>
      </dsp:nvSpPr>
      <dsp:spPr>
        <a:xfrm>
          <a:off x="814134" y="4098179"/>
          <a:ext cx="1586456" cy="42544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00" tIns="45720" rIns="45720" bIns="45720" numCol="1" spcCol="1270" anchor="ctr" anchorCtr="0">
          <a:noAutofit/>
        </a:bodyPr>
        <a:lstStyle/>
        <a:p>
          <a:pPr lvl="0" algn="l" defTabSz="533400">
            <a:lnSpc>
              <a:spcPct val="90000"/>
            </a:lnSpc>
            <a:spcBef>
              <a:spcPct val="0"/>
            </a:spcBef>
            <a:spcAft>
              <a:spcPct val="35000"/>
            </a:spcAft>
          </a:pPr>
          <a:r>
            <a:rPr lang="en-US" sz="1200" kern="1200" dirty="0"/>
            <a:t>Ingest/transcode</a:t>
          </a:r>
        </a:p>
      </dsp:txBody>
      <dsp:txXfrm>
        <a:off x="834903" y="4118948"/>
        <a:ext cx="1544918" cy="383910"/>
      </dsp:txXfrm>
    </dsp:sp>
    <dsp:sp modelId="{8DFA8E4A-17C2-4998-A623-C85902A80262}">
      <dsp:nvSpPr>
        <dsp:cNvPr id="0" name=""/>
        <dsp:cNvSpPr/>
      </dsp:nvSpPr>
      <dsp:spPr>
        <a:xfrm>
          <a:off x="374138" y="3681354"/>
          <a:ext cx="735815" cy="73546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A5EA69-6D39-4FFB-9403-39291D8E53B8}">
      <dsp:nvSpPr>
        <dsp:cNvPr id="0" name=""/>
        <dsp:cNvSpPr/>
      </dsp:nvSpPr>
      <dsp:spPr>
        <a:xfrm>
          <a:off x="2208012" y="3595336"/>
          <a:ext cx="1586456" cy="42544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00" tIns="45720" rIns="45720" bIns="45720" numCol="1" spcCol="1270" anchor="ctr" anchorCtr="0">
          <a:noAutofit/>
        </a:bodyPr>
        <a:lstStyle/>
        <a:p>
          <a:pPr lvl="0" algn="l" defTabSz="533400">
            <a:lnSpc>
              <a:spcPct val="90000"/>
            </a:lnSpc>
            <a:spcBef>
              <a:spcPct val="0"/>
            </a:spcBef>
            <a:spcAft>
              <a:spcPct val="35000"/>
            </a:spcAft>
          </a:pPr>
          <a:r>
            <a:rPr lang="en-US" sz="1200" kern="1200" dirty="0"/>
            <a:t>Data link to cloud</a:t>
          </a:r>
        </a:p>
      </dsp:txBody>
      <dsp:txXfrm>
        <a:off x="2228781" y="3616105"/>
        <a:ext cx="1544918" cy="383910"/>
      </dsp:txXfrm>
    </dsp:sp>
    <dsp:sp modelId="{BC77EAF0-DA52-4D78-8A89-099CB72D8E5B}">
      <dsp:nvSpPr>
        <dsp:cNvPr id="0" name=""/>
        <dsp:cNvSpPr/>
      </dsp:nvSpPr>
      <dsp:spPr>
        <a:xfrm>
          <a:off x="1768016" y="3178512"/>
          <a:ext cx="735815" cy="73546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89A0B8-2941-4FFD-817E-3E2E0380EE82}">
      <dsp:nvSpPr>
        <dsp:cNvPr id="0" name=""/>
        <dsp:cNvSpPr/>
      </dsp:nvSpPr>
      <dsp:spPr>
        <a:xfrm>
          <a:off x="2963909" y="2868713"/>
          <a:ext cx="1586456" cy="42544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00" tIns="45720" rIns="45720" bIns="45720" numCol="1" spcCol="1270" anchor="ctr" anchorCtr="0">
          <a:noAutofit/>
        </a:bodyPr>
        <a:lstStyle/>
        <a:p>
          <a:pPr lvl="0" algn="l" defTabSz="533400">
            <a:lnSpc>
              <a:spcPct val="90000"/>
            </a:lnSpc>
            <a:spcBef>
              <a:spcPct val="0"/>
            </a:spcBef>
            <a:spcAft>
              <a:spcPct val="35000"/>
            </a:spcAft>
          </a:pPr>
          <a:r>
            <a:rPr lang="en-US" sz="1200" kern="1200" dirty="0"/>
            <a:t>Cloud playout to CDN</a:t>
          </a:r>
        </a:p>
      </dsp:txBody>
      <dsp:txXfrm>
        <a:off x="2984678" y="2889482"/>
        <a:ext cx="1544918" cy="383910"/>
      </dsp:txXfrm>
    </dsp:sp>
    <dsp:sp modelId="{1B55700C-5E58-4F59-AD61-BE163A3CC4EF}">
      <dsp:nvSpPr>
        <dsp:cNvPr id="0" name=""/>
        <dsp:cNvSpPr/>
      </dsp:nvSpPr>
      <dsp:spPr>
        <a:xfrm>
          <a:off x="2523913" y="2451889"/>
          <a:ext cx="735815" cy="73546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BEEBF5-3AB7-442B-AF83-115EDA2EC255}">
      <dsp:nvSpPr>
        <dsp:cNvPr id="0" name=""/>
        <dsp:cNvSpPr/>
      </dsp:nvSpPr>
      <dsp:spPr>
        <a:xfrm>
          <a:off x="3358849" y="1934673"/>
          <a:ext cx="1586456" cy="42544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00" tIns="45720" rIns="45720" bIns="45720" numCol="1" spcCol="1270" anchor="ctr" anchorCtr="0">
          <a:noAutofit/>
        </a:bodyPr>
        <a:lstStyle/>
        <a:p>
          <a:pPr lvl="0" algn="l" defTabSz="533400">
            <a:lnSpc>
              <a:spcPct val="90000"/>
            </a:lnSpc>
            <a:spcBef>
              <a:spcPct val="0"/>
            </a:spcBef>
            <a:spcAft>
              <a:spcPct val="35000"/>
            </a:spcAft>
          </a:pPr>
          <a:r>
            <a:rPr lang="en-US" sz="1200" kern="1200" dirty="0"/>
            <a:t>CDN to ISP</a:t>
          </a:r>
        </a:p>
      </dsp:txBody>
      <dsp:txXfrm>
        <a:off x="3379618" y="1955442"/>
        <a:ext cx="1544918" cy="383910"/>
      </dsp:txXfrm>
    </dsp:sp>
    <dsp:sp modelId="{AD86595A-739E-4C6D-8ABA-F3DCBCDABD8C}">
      <dsp:nvSpPr>
        <dsp:cNvPr id="0" name=""/>
        <dsp:cNvSpPr/>
      </dsp:nvSpPr>
      <dsp:spPr>
        <a:xfrm>
          <a:off x="2918853" y="1517848"/>
          <a:ext cx="735815" cy="73546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3FC79-D30A-457E-99E6-FB8C4BF0D807}">
      <dsp:nvSpPr>
        <dsp:cNvPr id="0" name=""/>
        <dsp:cNvSpPr/>
      </dsp:nvSpPr>
      <dsp:spPr>
        <a:xfrm>
          <a:off x="3578719" y="983827"/>
          <a:ext cx="1586456" cy="42544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800" tIns="45720" rIns="45720" bIns="45720" numCol="1" spcCol="1270" anchor="ctr" anchorCtr="0">
          <a:noAutofit/>
        </a:bodyPr>
        <a:lstStyle/>
        <a:p>
          <a:pPr lvl="0" algn="l" defTabSz="533400">
            <a:lnSpc>
              <a:spcPct val="90000"/>
            </a:lnSpc>
            <a:spcBef>
              <a:spcPct val="0"/>
            </a:spcBef>
            <a:spcAft>
              <a:spcPct val="35000"/>
            </a:spcAft>
          </a:pPr>
          <a:r>
            <a:rPr lang="en-US" sz="1200" kern="1200" dirty="0"/>
            <a:t>IP distribution</a:t>
          </a:r>
        </a:p>
      </dsp:txBody>
      <dsp:txXfrm>
        <a:off x="3599488" y="1004596"/>
        <a:ext cx="1544918" cy="383910"/>
      </dsp:txXfrm>
    </dsp:sp>
    <dsp:sp modelId="{B88AC509-62B8-41AE-97CA-7AB0A3A0489F}">
      <dsp:nvSpPr>
        <dsp:cNvPr id="0" name=""/>
        <dsp:cNvSpPr/>
      </dsp:nvSpPr>
      <dsp:spPr>
        <a:xfrm>
          <a:off x="3138723" y="567003"/>
          <a:ext cx="735815" cy="735468"/>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0.39186</cdr:x>
      <cdr:y>0</cdr:y>
    </cdr:from>
    <cdr:to>
      <cdr:x>0.39321</cdr:x>
      <cdr:y>0.64463</cdr:y>
    </cdr:to>
    <cdr:cxnSp macro="">
      <cdr:nvCxnSpPr>
        <cdr:cNvPr id="2" name="Straight Connector 1"/>
        <cdr:cNvCxnSpPr/>
      </cdr:nvCxnSpPr>
      <cdr:spPr>
        <a:xfrm xmlns:a="http://schemas.openxmlformats.org/drawingml/2006/main">
          <a:off x="2670552" y="0"/>
          <a:ext cx="9200" cy="3633917"/>
        </a:xfrm>
        <a:prstGeom xmlns:a="http://schemas.openxmlformats.org/drawingml/2006/main" prst="line">
          <a:avLst/>
        </a:prstGeom>
        <a:ln xmlns:a="http://schemas.openxmlformats.org/drawingml/2006/main">
          <a:solidFill>
            <a:schemeClr val="accent6"/>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0.67948</cdr:x>
      <cdr:y>0</cdr:y>
    </cdr:from>
    <cdr:to>
      <cdr:x>0.68083</cdr:x>
      <cdr:y>0.64463</cdr:y>
    </cdr:to>
    <cdr:cxnSp macro="">
      <cdr:nvCxnSpPr>
        <cdr:cNvPr id="3" name="Straight Connector 2"/>
        <cdr:cNvCxnSpPr/>
      </cdr:nvCxnSpPr>
      <cdr:spPr>
        <a:xfrm xmlns:a="http://schemas.openxmlformats.org/drawingml/2006/main">
          <a:off x="4630737" y="0"/>
          <a:ext cx="9236" cy="3633932"/>
        </a:xfrm>
        <a:prstGeom xmlns:a="http://schemas.openxmlformats.org/drawingml/2006/main" prst="line">
          <a:avLst/>
        </a:prstGeom>
        <a:ln xmlns:a="http://schemas.openxmlformats.org/drawingml/2006/main">
          <a:solidFill>
            <a:schemeClr val="accent6"/>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0.08869</cdr:x>
      <cdr:y>0.75916</cdr:y>
    </cdr:from>
    <cdr:to>
      <cdr:x>0.20613</cdr:x>
      <cdr:y>0.85346</cdr:y>
    </cdr:to>
    <cdr:sp macro="" textlink="">
      <cdr:nvSpPr>
        <cdr:cNvPr id="2" name="Rectangle 1"/>
        <cdr:cNvSpPr/>
      </cdr:nvSpPr>
      <cdr:spPr>
        <a:xfrm xmlns:a="http://schemas.openxmlformats.org/drawingml/2006/main" rot="2705772">
          <a:off x="873172" y="1847531"/>
          <a:ext cx="262866" cy="800375"/>
        </a:xfrm>
        <a:prstGeom xmlns:a="http://schemas.openxmlformats.org/drawingml/2006/main" prst="rect">
          <a:avLst/>
        </a:prstGeom>
        <a:noFill xmlns:a="http://schemas.openxmlformats.org/drawingml/2006/main"/>
        <a:ln xmlns:a="http://schemas.openxmlformats.org/drawingml/2006/main" w="25400">
          <a:solidFill>
            <a:schemeClr val="accent6"/>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3.xml><?xml version="1.0" encoding="utf-8"?>
<c:userShapes xmlns:c="http://schemas.openxmlformats.org/drawingml/2006/chart">
  <cdr:relSizeAnchor xmlns:cdr="http://schemas.openxmlformats.org/drawingml/2006/chartDrawing">
    <cdr:from>
      <cdr:x>0.77924</cdr:x>
      <cdr:y>0.77723</cdr:y>
    </cdr:from>
    <cdr:to>
      <cdr:x>0.89668</cdr:x>
      <cdr:y>0.87159</cdr:y>
    </cdr:to>
    <cdr:sp macro="" textlink="">
      <cdr:nvSpPr>
        <cdr:cNvPr id="3" name="Rectangle 2"/>
        <cdr:cNvSpPr/>
      </cdr:nvSpPr>
      <cdr:spPr>
        <a:xfrm xmlns:a="http://schemas.openxmlformats.org/drawingml/2006/main" rot="2705772">
          <a:off x="5579397" y="1896670"/>
          <a:ext cx="262866" cy="800375"/>
        </a:xfrm>
        <a:prstGeom xmlns:a="http://schemas.openxmlformats.org/drawingml/2006/main" prst="rect">
          <a:avLst/>
        </a:prstGeom>
        <a:noFill xmlns:a="http://schemas.openxmlformats.org/drawingml/2006/main"/>
        <a:ln xmlns:a="http://schemas.openxmlformats.org/drawingml/2006/main" w="25400">
          <a:solidFill>
            <a:schemeClr val="accent6"/>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0.87326</cdr:x>
      <cdr:y>0.77723</cdr:y>
    </cdr:from>
    <cdr:to>
      <cdr:x>0.9907</cdr:x>
      <cdr:y>0.87158</cdr:y>
    </cdr:to>
    <cdr:sp macro="" textlink="">
      <cdr:nvSpPr>
        <cdr:cNvPr id="4" name="Rectangle 3"/>
        <cdr:cNvSpPr/>
      </cdr:nvSpPr>
      <cdr:spPr>
        <a:xfrm xmlns:a="http://schemas.openxmlformats.org/drawingml/2006/main" rot="2705772">
          <a:off x="6220138" y="1896669"/>
          <a:ext cx="262866" cy="800375"/>
        </a:xfrm>
        <a:prstGeom xmlns:a="http://schemas.openxmlformats.org/drawingml/2006/main" prst="rect">
          <a:avLst/>
        </a:prstGeom>
        <a:noFill xmlns:a="http://schemas.openxmlformats.org/drawingml/2006/main"/>
        <a:ln xmlns:a="http://schemas.openxmlformats.org/drawingml/2006/main" w="25400">
          <a:solidFill>
            <a:schemeClr val="accent6"/>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0.10417</cdr:x>
      <cdr:y>0.57875</cdr:y>
    </cdr:from>
    <cdr:to>
      <cdr:x>0.98492</cdr:x>
      <cdr:y>0.58596</cdr:y>
    </cdr:to>
    <cdr:cxnSp macro="">
      <cdr:nvCxnSpPr>
        <cdr:cNvPr id="5" name="Straight Connector 4"/>
        <cdr:cNvCxnSpPr/>
      </cdr:nvCxnSpPr>
      <cdr:spPr>
        <a:xfrm xmlns:a="http://schemas.openxmlformats.org/drawingml/2006/main">
          <a:off x="709900" y="1612428"/>
          <a:ext cx="6002432" cy="20099"/>
        </a:xfrm>
        <a:prstGeom xmlns:a="http://schemas.openxmlformats.org/drawingml/2006/main" prst="line">
          <a:avLst/>
        </a:prstGeom>
        <a:ln xmlns:a="http://schemas.openxmlformats.org/drawingml/2006/main">
          <a:solidFill>
            <a:schemeClr val="accent6"/>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FBC35-8EED-437D-81A5-C8AB04109EA8}" type="datetimeFigureOut">
              <a:rPr lang="en-GB" smtClean="0"/>
              <a:t>14/03/16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AD035-6B67-4BD4-A0ED-17C7FF505B72}" type="slidenum">
              <a:rPr lang="en-GB" smtClean="0"/>
              <a:t>‹Nr.›</a:t>
            </a:fld>
            <a:endParaRPr lang="en-GB"/>
          </a:p>
        </p:txBody>
      </p:sp>
    </p:spTree>
    <p:extLst>
      <p:ext uri="{BB962C8B-B14F-4D97-AF65-F5344CB8AC3E}">
        <p14:creationId xmlns:p14="http://schemas.microsoft.com/office/powerpoint/2010/main" val="372659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P_widescreen_title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273747" cy="6858000"/>
          </a:xfrm>
          <a:prstGeom prst="rect">
            <a:avLst/>
          </a:prstGeom>
        </p:spPr>
      </p:pic>
      <p:sp>
        <p:nvSpPr>
          <p:cNvPr id="5" name="Text Placeholder 4"/>
          <p:cNvSpPr>
            <a:spLocks noGrp="1"/>
          </p:cNvSpPr>
          <p:nvPr>
            <p:ph type="body" sz="quarter" idx="10" hasCustomPrompt="1"/>
          </p:nvPr>
        </p:nvSpPr>
        <p:spPr>
          <a:xfrm>
            <a:off x="609600" y="4694508"/>
            <a:ext cx="10972800" cy="660713"/>
          </a:xfrm>
        </p:spPr>
        <p:txBody>
          <a:bodyPr anchor="b">
            <a:normAutofit/>
          </a:bodyPr>
          <a:lstStyle>
            <a:lvl1pPr marL="0" indent="0">
              <a:buNone/>
              <a:defRPr sz="3200">
                <a:solidFill>
                  <a:schemeClr val="bg1"/>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8" name="Text Placeholder 4"/>
          <p:cNvSpPr>
            <a:spLocks noGrp="1"/>
          </p:cNvSpPr>
          <p:nvPr>
            <p:ph type="body" sz="quarter" idx="11" hasCustomPrompt="1"/>
          </p:nvPr>
        </p:nvSpPr>
        <p:spPr>
          <a:xfrm>
            <a:off x="612168" y="5360697"/>
            <a:ext cx="10972800" cy="526052"/>
          </a:xfrm>
        </p:spPr>
        <p:txBody>
          <a:bodyPr>
            <a:normAutofit/>
          </a:bodyPr>
          <a:lstStyle>
            <a:lvl1pPr marL="0" indent="0">
              <a:buNone/>
              <a:defRPr sz="2400">
                <a:solidFill>
                  <a:schemeClr val="bg1">
                    <a:lumMod val="50000"/>
                  </a:schemeClr>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Author</a:t>
            </a:r>
          </a:p>
        </p:txBody>
      </p:sp>
      <p:sp>
        <p:nvSpPr>
          <p:cNvPr id="6" name="Text Placeholder 4"/>
          <p:cNvSpPr>
            <a:spLocks noGrp="1"/>
          </p:cNvSpPr>
          <p:nvPr>
            <p:ph type="body" sz="quarter" idx="12" hasCustomPrompt="1"/>
          </p:nvPr>
        </p:nvSpPr>
        <p:spPr>
          <a:xfrm>
            <a:off x="612164" y="5898579"/>
            <a:ext cx="10972800" cy="412576"/>
          </a:xfrm>
        </p:spPr>
        <p:txBody>
          <a:bodyPr>
            <a:normAutofit/>
          </a:bodyPr>
          <a:lstStyle>
            <a:lvl1pPr marL="0" indent="0">
              <a:buNone/>
              <a:defRPr sz="1867">
                <a:solidFill>
                  <a:schemeClr val="bg1">
                    <a:lumMod val="50000"/>
                  </a:schemeClr>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01/01/01</a:t>
            </a:r>
          </a:p>
        </p:txBody>
      </p:sp>
    </p:spTree>
    <p:extLst>
      <p:ext uri="{BB962C8B-B14F-4D97-AF65-F5344CB8AC3E}">
        <p14:creationId xmlns:p14="http://schemas.microsoft.com/office/powerpoint/2010/main" val="243464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Content with two boxes">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872125"/>
          </a:xfrm>
        </p:spPr>
        <p:txBody>
          <a:bodyPr anchor="t">
            <a:noAutofit/>
          </a:bodyPr>
          <a:lstStyle>
            <a:lvl1pPr algn="l">
              <a:defRPr sz="2400" b="0"/>
            </a:lvl1pPr>
          </a:lstStyle>
          <a:p>
            <a:r>
              <a:rPr lang="en-GB" dirty="0"/>
              <a:t>Click to edit Master title style</a:t>
            </a:r>
            <a:endParaRPr lang="en-US" dirty="0"/>
          </a:p>
        </p:txBody>
      </p:sp>
      <p:sp>
        <p:nvSpPr>
          <p:cNvPr id="3" name="Content Placeholder 2"/>
          <p:cNvSpPr>
            <a:spLocks noGrp="1"/>
          </p:cNvSpPr>
          <p:nvPr>
            <p:ph idx="1"/>
          </p:nvPr>
        </p:nvSpPr>
        <p:spPr>
          <a:xfrm>
            <a:off x="4766733" y="273051"/>
            <a:ext cx="6815667" cy="2786903"/>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09602" y="2345804"/>
            <a:ext cx="4011084" cy="3565003"/>
          </a:xfrm>
        </p:spPr>
        <p:txBody>
          <a:bodyPr/>
          <a:lstStyle>
            <a:lvl1pPr marL="0" indent="0">
              <a:buNone/>
              <a:defRPr sz="1867">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cxnSp>
        <p:nvCxnSpPr>
          <p:cNvPr id="8" name="Straight Connector 7"/>
          <p:cNvCxnSpPr/>
          <p:nvPr userDrawn="1"/>
        </p:nvCxnSpPr>
        <p:spPr>
          <a:xfrm>
            <a:off x="782438" y="2124653"/>
            <a:ext cx="3615943"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2"/>
          </p:nvPr>
        </p:nvSpPr>
        <p:spPr>
          <a:xfrm>
            <a:off x="4766733" y="3123905"/>
            <a:ext cx="6815667" cy="2786903"/>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2667"/>
            </a:lvl6pPr>
            <a:lvl7pPr>
              <a:defRPr sz="2667"/>
            </a:lvl7pPr>
            <a:lvl8pPr>
              <a:defRPr sz="2667"/>
            </a:lvl8pPr>
            <a:lvl9pPr>
              <a:defRPr sz="2667"/>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7043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5289" y="273050"/>
            <a:ext cx="4011084" cy="1872125"/>
          </a:xfrm>
        </p:spPr>
        <p:txBody>
          <a:bodyPr anchor="t">
            <a:noAutofit/>
          </a:bodyPr>
          <a:lstStyle>
            <a:lvl1pPr algn="l">
              <a:defRPr sz="2400" b="0"/>
            </a:lvl1pPr>
          </a:lstStyle>
          <a:p>
            <a:r>
              <a:rPr lang="en-GB" dirty="0"/>
              <a:t>Click to edit Master title style</a:t>
            </a:r>
            <a:endParaRPr lang="en-US" dirty="0"/>
          </a:p>
        </p:txBody>
      </p:sp>
      <p:sp>
        <p:nvSpPr>
          <p:cNvPr id="3" name="Content Placeholder 2"/>
          <p:cNvSpPr>
            <a:spLocks noGrp="1"/>
          </p:cNvSpPr>
          <p:nvPr>
            <p:ph idx="1"/>
          </p:nvPr>
        </p:nvSpPr>
        <p:spPr>
          <a:xfrm>
            <a:off x="615280" y="273051"/>
            <a:ext cx="6815667" cy="5637756"/>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585289" y="2345804"/>
            <a:ext cx="4011084" cy="3565003"/>
          </a:xfrm>
        </p:spPr>
        <p:txBody>
          <a:bodyPr/>
          <a:lstStyle>
            <a:lvl1pPr marL="0" indent="0">
              <a:buNone/>
              <a:defRPr sz="1867">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cxnSp>
        <p:nvCxnSpPr>
          <p:cNvPr id="8" name="Straight Connector 7"/>
          <p:cNvCxnSpPr/>
          <p:nvPr userDrawn="1"/>
        </p:nvCxnSpPr>
        <p:spPr>
          <a:xfrm>
            <a:off x="7758125" y="2124653"/>
            <a:ext cx="3615943"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13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with two boxes">
    <p:spTree>
      <p:nvGrpSpPr>
        <p:cNvPr id="1" name=""/>
        <p:cNvGrpSpPr/>
        <p:nvPr/>
      </p:nvGrpSpPr>
      <p:grpSpPr>
        <a:xfrm>
          <a:off x="0" y="0"/>
          <a:ext cx="0" cy="0"/>
          <a:chOff x="0" y="0"/>
          <a:chExt cx="0" cy="0"/>
        </a:xfrm>
      </p:grpSpPr>
      <p:sp>
        <p:nvSpPr>
          <p:cNvPr id="2" name="Title 1"/>
          <p:cNvSpPr>
            <a:spLocks noGrp="1"/>
          </p:cNvSpPr>
          <p:nvPr>
            <p:ph type="title"/>
          </p:nvPr>
        </p:nvSpPr>
        <p:spPr>
          <a:xfrm>
            <a:off x="7585289" y="273050"/>
            <a:ext cx="4011084" cy="1872125"/>
          </a:xfrm>
        </p:spPr>
        <p:txBody>
          <a:bodyPr anchor="t">
            <a:noAutofit/>
          </a:bodyPr>
          <a:lstStyle>
            <a:lvl1pPr algn="l">
              <a:defRPr sz="2400" b="0"/>
            </a:lvl1pPr>
          </a:lstStyle>
          <a:p>
            <a:r>
              <a:rPr lang="en-GB" dirty="0"/>
              <a:t>Click to edit Master title style</a:t>
            </a:r>
            <a:endParaRPr lang="en-US" dirty="0"/>
          </a:p>
        </p:txBody>
      </p:sp>
      <p:sp>
        <p:nvSpPr>
          <p:cNvPr id="3" name="Content Placeholder 2"/>
          <p:cNvSpPr>
            <a:spLocks noGrp="1"/>
          </p:cNvSpPr>
          <p:nvPr>
            <p:ph idx="1"/>
          </p:nvPr>
        </p:nvSpPr>
        <p:spPr>
          <a:xfrm>
            <a:off x="615280" y="273051"/>
            <a:ext cx="6815667" cy="2788800"/>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7585289" y="2345804"/>
            <a:ext cx="4011084" cy="3565003"/>
          </a:xfrm>
        </p:spPr>
        <p:txBody>
          <a:bodyPr/>
          <a:lstStyle>
            <a:lvl1pPr marL="0" indent="0">
              <a:buNone/>
              <a:defRPr sz="1867">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cxnSp>
        <p:nvCxnSpPr>
          <p:cNvPr id="8" name="Straight Connector 7"/>
          <p:cNvCxnSpPr/>
          <p:nvPr userDrawn="1"/>
        </p:nvCxnSpPr>
        <p:spPr>
          <a:xfrm>
            <a:off x="7758125" y="2124653"/>
            <a:ext cx="3615943"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a:spLocks noGrp="1"/>
          </p:cNvSpPr>
          <p:nvPr>
            <p:ph idx="12"/>
          </p:nvPr>
        </p:nvSpPr>
        <p:spPr>
          <a:xfrm>
            <a:off x="622091" y="3135857"/>
            <a:ext cx="6815667" cy="2788800"/>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4175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560"/>
            <a:ext cx="10972800" cy="2116275"/>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9600" y="274639"/>
            <a:ext cx="10972800" cy="898263"/>
          </a:xfrm>
        </p:spPr>
        <p:txBody>
          <a:bodyPr/>
          <a:lstStyle/>
          <a:p>
            <a:r>
              <a:rPr lang="en-GB" dirty="0"/>
              <a:t>Click to edit Master title style</a:t>
            </a:r>
            <a:endParaRPr lang="en-US" dirty="0"/>
          </a:p>
        </p:txBody>
      </p:sp>
      <p:sp>
        <p:nvSpPr>
          <p:cNvPr id="7" name="Content Placeholder 2"/>
          <p:cNvSpPr>
            <a:spLocks noGrp="1"/>
          </p:cNvSpPr>
          <p:nvPr>
            <p:ph idx="12"/>
          </p:nvPr>
        </p:nvSpPr>
        <p:spPr>
          <a:xfrm>
            <a:off x="609600" y="3789081"/>
            <a:ext cx="10972800" cy="2116275"/>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9818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158" y="1481560"/>
            <a:ext cx="4625788" cy="2116275"/>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9600" y="274639"/>
            <a:ext cx="10972800" cy="898263"/>
          </a:xfrm>
        </p:spPr>
        <p:txBody>
          <a:bodyPr/>
          <a:lstStyle/>
          <a:p>
            <a:r>
              <a:rPr lang="en-GB" dirty="0"/>
              <a:t>Click to edit Master title style</a:t>
            </a:r>
            <a:endParaRPr lang="en-US" dirty="0"/>
          </a:p>
        </p:txBody>
      </p:sp>
      <p:sp>
        <p:nvSpPr>
          <p:cNvPr id="7" name="Content Placeholder 2"/>
          <p:cNvSpPr>
            <a:spLocks noGrp="1"/>
          </p:cNvSpPr>
          <p:nvPr>
            <p:ph idx="12"/>
          </p:nvPr>
        </p:nvSpPr>
        <p:spPr>
          <a:xfrm>
            <a:off x="1231158" y="3789081"/>
            <a:ext cx="4625788" cy="2116275"/>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p:cNvSpPr>
            <a:spLocks noGrp="1"/>
          </p:cNvSpPr>
          <p:nvPr>
            <p:ph idx="13"/>
          </p:nvPr>
        </p:nvSpPr>
        <p:spPr>
          <a:xfrm>
            <a:off x="6251389" y="1481560"/>
            <a:ext cx="4625788" cy="2116275"/>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p:cNvSpPr>
            <a:spLocks noGrp="1"/>
          </p:cNvSpPr>
          <p:nvPr>
            <p:ph idx="14"/>
          </p:nvPr>
        </p:nvSpPr>
        <p:spPr>
          <a:xfrm>
            <a:off x="6251389" y="3789081"/>
            <a:ext cx="4625788" cy="2116275"/>
          </a:xfrm>
        </p:spPr>
        <p:txBody>
          <a:bodyPr>
            <a:normAutofit/>
          </a:bodyPr>
          <a:lstStyle>
            <a:lvl1pPr>
              <a:defRPr sz="1867">
                <a:solidFill>
                  <a:schemeClr val="tx1">
                    <a:lumMod val="75000"/>
                    <a:lumOff val="25000"/>
                  </a:schemeClr>
                </a:solidFill>
              </a:defRPr>
            </a:lvl1pPr>
            <a:lvl2pPr>
              <a:defRPr sz="1600">
                <a:solidFill>
                  <a:schemeClr val="tx1">
                    <a:lumMod val="75000"/>
                    <a:lumOff val="25000"/>
                  </a:schemeClr>
                </a:solidFill>
              </a:defRPr>
            </a:lvl2pPr>
            <a:lvl3pPr>
              <a:defRPr sz="1467">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92937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med Quadra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298" y="1481560"/>
            <a:ext cx="4625788" cy="2116275"/>
          </a:xfrm>
        </p:spPr>
        <p:txBody>
          <a:bodyPr>
            <a:normAutofit/>
          </a:bodyPr>
          <a:lstStyle>
            <a:lvl1pPr>
              <a:defRPr sz="1867"/>
            </a:lvl1pPr>
            <a:lvl2pPr>
              <a:defRPr sz="1600"/>
            </a:lvl2pPr>
            <a:lvl3pPr>
              <a:defRPr sz="1467"/>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9600" y="274639"/>
            <a:ext cx="10972800" cy="898263"/>
          </a:xfrm>
        </p:spPr>
        <p:txBody>
          <a:bodyPr/>
          <a:lstStyle/>
          <a:p>
            <a:r>
              <a:rPr lang="en-GB" dirty="0"/>
              <a:t>Click to edit Master title style</a:t>
            </a:r>
            <a:endParaRPr lang="en-US" dirty="0"/>
          </a:p>
        </p:txBody>
      </p:sp>
      <p:sp>
        <p:nvSpPr>
          <p:cNvPr id="21" name="Text Placeholder 20"/>
          <p:cNvSpPr>
            <a:spLocks noGrp="1"/>
          </p:cNvSpPr>
          <p:nvPr>
            <p:ph type="body" sz="quarter" idx="10" hasCustomPrompt="1"/>
          </p:nvPr>
        </p:nvSpPr>
        <p:spPr>
          <a:xfrm>
            <a:off x="1142512" y="6343651"/>
            <a:ext cx="816000" cy="287867"/>
          </a:xfrm>
        </p:spPr>
        <p:txBody>
          <a:bodyPr rIns="0">
            <a:noAutofit/>
          </a:bodyPr>
          <a:lstStyle>
            <a:lvl1pPr marL="0" indent="0">
              <a:buNone/>
              <a:defRPr lang="en-US" sz="1067" kern="1200" dirty="0" smtClean="0">
                <a:solidFill>
                  <a:schemeClr val="bg1">
                    <a:lumMod val="65000"/>
                  </a:schemeClr>
                </a:solidFill>
                <a:latin typeface="Karla"/>
                <a:ea typeface="+mn-ea"/>
                <a:cs typeface="Karla"/>
              </a:defRPr>
            </a:lvl1pPr>
            <a:lvl2pPr>
              <a:defRPr lang="en-US" sz="1067" kern="1200" dirty="0" smtClean="0">
                <a:solidFill>
                  <a:schemeClr val="bg1">
                    <a:lumMod val="65000"/>
                  </a:schemeClr>
                </a:solidFill>
                <a:latin typeface="Karla"/>
                <a:ea typeface="+mn-ea"/>
                <a:cs typeface="Karla"/>
              </a:defRPr>
            </a:lvl2pPr>
            <a:lvl3pPr>
              <a:defRPr lang="en-US" sz="1067" kern="1200" dirty="0" smtClean="0">
                <a:solidFill>
                  <a:schemeClr val="bg1">
                    <a:lumMod val="65000"/>
                  </a:schemeClr>
                </a:solidFill>
                <a:latin typeface="Karla"/>
                <a:ea typeface="+mn-ea"/>
                <a:cs typeface="Karla"/>
              </a:defRPr>
            </a:lvl3pPr>
            <a:lvl4pPr>
              <a:defRPr lang="en-US" sz="1067" kern="1200" dirty="0" smtClean="0">
                <a:solidFill>
                  <a:schemeClr val="bg1">
                    <a:lumMod val="65000"/>
                  </a:schemeClr>
                </a:solidFill>
                <a:latin typeface="Karla"/>
                <a:ea typeface="+mn-ea"/>
                <a:cs typeface="Karla"/>
              </a:defRPr>
            </a:lvl4pPr>
            <a:lvl5pPr>
              <a:defRPr lang="en-GB" sz="1067" kern="1200" dirty="0">
                <a:solidFill>
                  <a:schemeClr val="bg1">
                    <a:lumMod val="65000"/>
                  </a:schemeClr>
                </a:solidFill>
                <a:latin typeface="Karla"/>
                <a:ea typeface="+mn-ea"/>
                <a:cs typeface="Karla"/>
              </a:defRPr>
            </a:lvl5pPr>
          </a:lstStyle>
          <a:p>
            <a:pPr lvl="0"/>
            <a:r>
              <a:rPr lang="en-US" dirty="0"/>
              <a:t>Section 1 /</a:t>
            </a:r>
            <a:endParaRPr lang="en-GB" dirty="0"/>
          </a:p>
        </p:txBody>
      </p:sp>
      <p:sp>
        <p:nvSpPr>
          <p:cNvPr id="22" name="Text Placeholder 20"/>
          <p:cNvSpPr>
            <a:spLocks noGrp="1"/>
          </p:cNvSpPr>
          <p:nvPr>
            <p:ph type="body" sz="quarter" idx="11" hasCustomPrompt="1"/>
          </p:nvPr>
        </p:nvSpPr>
        <p:spPr>
          <a:xfrm>
            <a:off x="1979046" y="6343917"/>
            <a:ext cx="1956341" cy="287867"/>
          </a:xfrm>
        </p:spPr>
        <p:txBody>
          <a:bodyPr lIns="0">
            <a:noAutofit/>
          </a:bodyPr>
          <a:lstStyle>
            <a:lvl1pPr marL="0" indent="0" algn="l">
              <a:buNone/>
              <a:defRPr lang="en-US" sz="1067" kern="1200" dirty="0" smtClean="0">
                <a:solidFill>
                  <a:schemeClr val="bg1"/>
                </a:solidFill>
                <a:latin typeface="Karla"/>
                <a:ea typeface="+mn-ea"/>
                <a:cs typeface="Karla"/>
              </a:defRPr>
            </a:lvl1pPr>
            <a:lvl2pPr>
              <a:defRPr lang="en-US" sz="1067" kern="1200" dirty="0" smtClean="0">
                <a:solidFill>
                  <a:schemeClr val="bg1">
                    <a:lumMod val="65000"/>
                  </a:schemeClr>
                </a:solidFill>
                <a:latin typeface="Karla"/>
                <a:ea typeface="+mn-ea"/>
                <a:cs typeface="Karla"/>
              </a:defRPr>
            </a:lvl2pPr>
            <a:lvl3pPr>
              <a:defRPr lang="en-US" sz="1067" kern="1200" dirty="0" smtClean="0">
                <a:solidFill>
                  <a:schemeClr val="bg1">
                    <a:lumMod val="65000"/>
                  </a:schemeClr>
                </a:solidFill>
                <a:latin typeface="Karla"/>
                <a:ea typeface="+mn-ea"/>
                <a:cs typeface="Karla"/>
              </a:defRPr>
            </a:lvl3pPr>
            <a:lvl4pPr>
              <a:defRPr lang="en-US" sz="1067" kern="1200" dirty="0" smtClean="0">
                <a:solidFill>
                  <a:schemeClr val="bg1">
                    <a:lumMod val="65000"/>
                  </a:schemeClr>
                </a:solidFill>
                <a:latin typeface="Karla"/>
                <a:ea typeface="+mn-ea"/>
                <a:cs typeface="Karla"/>
              </a:defRPr>
            </a:lvl4pPr>
            <a:lvl5pPr>
              <a:defRPr lang="en-GB" sz="1067" kern="1200" dirty="0">
                <a:solidFill>
                  <a:schemeClr val="bg1">
                    <a:lumMod val="65000"/>
                  </a:schemeClr>
                </a:solidFill>
                <a:latin typeface="Karla"/>
                <a:ea typeface="+mn-ea"/>
                <a:cs typeface="Karla"/>
              </a:defRPr>
            </a:lvl5pPr>
          </a:lstStyle>
          <a:p>
            <a:pPr lvl="0"/>
            <a:r>
              <a:rPr lang="en-US" dirty="0"/>
              <a:t>Section Name</a:t>
            </a:r>
            <a:endParaRPr lang="en-GB" dirty="0"/>
          </a:p>
        </p:txBody>
      </p:sp>
      <p:sp>
        <p:nvSpPr>
          <p:cNvPr id="7" name="Content Placeholder 2"/>
          <p:cNvSpPr>
            <a:spLocks noGrp="1"/>
          </p:cNvSpPr>
          <p:nvPr>
            <p:ph idx="12"/>
          </p:nvPr>
        </p:nvSpPr>
        <p:spPr>
          <a:xfrm>
            <a:off x="1195298" y="3789081"/>
            <a:ext cx="4625788" cy="2116275"/>
          </a:xfrm>
        </p:spPr>
        <p:txBody>
          <a:bodyPr>
            <a:normAutofit/>
          </a:bodyPr>
          <a:lstStyle>
            <a:lvl1pPr>
              <a:defRPr sz="1867"/>
            </a:lvl1pPr>
            <a:lvl2pPr>
              <a:defRPr sz="1600"/>
            </a:lvl2pPr>
            <a:lvl3pPr>
              <a:defRPr sz="1467"/>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2"/>
          <p:cNvSpPr>
            <a:spLocks noGrp="1"/>
          </p:cNvSpPr>
          <p:nvPr>
            <p:ph idx="13"/>
          </p:nvPr>
        </p:nvSpPr>
        <p:spPr>
          <a:xfrm>
            <a:off x="6884899" y="1481560"/>
            <a:ext cx="4625788" cy="2116275"/>
          </a:xfrm>
        </p:spPr>
        <p:txBody>
          <a:bodyPr>
            <a:normAutofit/>
          </a:bodyPr>
          <a:lstStyle>
            <a:lvl1pPr>
              <a:defRPr sz="1867"/>
            </a:lvl1pPr>
            <a:lvl2pPr>
              <a:defRPr sz="1600"/>
            </a:lvl2pPr>
            <a:lvl3pPr>
              <a:defRPr sz="1467"/>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p:cNvSpPr>
            <a:spLocks noGrp="1"/>
          </p:cNvSpPr>
          <p:nvPr>
            <p:ph idx="14"/>
          </p:nvPr>
        </p:nvSpPr>
        <p:spPr>
          <a:xfrm>
            <a:off x="6884899" y="3789081"/>
            <a:ext cx="4625788" cy="2116275"/>
          </a:xfrm>
        </p:spPr>
        <p:txBody>
          <a:bodyPr>
            <a:normAutofit/>
          </a:bodyPr>
          <a:lstStyle>
            <a:lvl1pPr>
              <a:defRPr sz="1867"/>
            </a:lvl1pPr>
            <a:lvl2pPr>
              <a:defRPr sz="1600"/>
            </a:lvl2pPr>
            <a:lvl3pPr>
              <a:defRPr sz="1467"/>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
          <p:cNvSpPr>
            <a:spLocks noGrp="1"/>
          </p:cNvSpPr>
          <p:nvPr>
            <p:ph type="body" idx="16"/>
          </p:nvPr>
        </p:nvSpPr>
        <p:spPr>
          <a:xfrm rot="16200000">
            <a:off x="-126840" y="2275696"/>
            <a:ext cx="2116275" cy="528000"/>
          </a:xfrm>
        </p:spPr>
        <p:txBody>
          <a:bodyPr anchor="b">
            <a:noAutofit/>
          </a:bodyPr>
          <a:lstStyle>
            <a:lvl1pPr marL="0" indent="0" algn="r">
              <a:buNone/>
              <a:defRPr lang="en-GB" sz="1600"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3" name="Text Placeholder 2"/>
          <p:cNvSpPr>
            <a:spLocks noGrp="1"/>
          </p:cNvSpPr>
          <p:nvPr>
            <p:ph type="body" idx="17"/>
          </p:nvPr>
        </p:nvSpPr>
        <p:spPr>
          <a:xfrm rot="16200000">
            <a:off x="-126840" y="4583217"/>
            <a:ext cx="2116275" cy="528000"/>
          </a:xfrm>
        </p:spPr>
        <p:txBody>
          <a:bodyPr anchor="b">
            <a:noAutofit/>
          </a:bodyPr>
          <a:lstStyle>
            <a:lvl1pPr marL="0" indent="0" algn="r">
              <a:buNone/>
              <a:defRPr lang="en-GB" sz="1600"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Text Placeholder 2"/>
          <p:cNvSpPr>
            <a:spLocks noGrp="1"/>
          </p:cNvSpPr>
          <p:nvPr>
            <p:ph type="body" idx="18"/>
          </p:nvPr>
        </p:nvSpPr>
        <p:spPr>
          <a:xfrm rot="16200000">
            <a:off x="5554949" y="2270611"/>
            <a:ext cx="2116275" cy="528000"/>
          </a:xfrm>
        </p:spPr>
        <p:txBody>
          <a:bodyPr anchor="b">
            <a:noAutofit/>
          </a:bodyPr>
          <a:lstStyle>
            <a:lvl1pPr marL="0" indent="0" algn="r">
              <a:buNone/>
              <a:defRPr lang="en-GB" sz="1600"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6" name="Text Placeholder 2"/>
          <p:cNvSpPr>
            <a:spLocks noGrp="1"/>
          </p:cNvSpPr>
          <p:nvPr>
            <p:ph type="body" idx="19"/>
          </p:nvPr>
        </p:nvSpPr>
        <p:spPr>
          <a:xfrm rot="16200000">
            <a:off x="5554949" y="4578132"/>
            <a:ext cx="2116275" cy="528000"/>
          </a:xfrm>
        </p:spPr>
        <p:txBody>
          <a:bodyPr anchor="b">
            <a:noAutofit/>
          </a:bodyPr>
          <a:lstStyle>
            <a:lvl1pPr marL="0" indent="0" algn="r">
              <a:buNone/>
              <a:defRPr lang="en-GB" sz="1600"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cxnSp>
        <p:nvCxnSpPr>
          <p:cNvPr id="17" name="Straight Connector 16"/>
          <p:cNvCxnSpPr/>
          <p:nvPr userDrawn="1"/>
        </p:nvCxnSpPr>
        <p:spPr>
          <a:xfrm flipV="1">
            <a:off x="6884899" y="1481560"/>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884899" y="3801035"/>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207257" y="1481560"/>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207257" y="3801035"/>
            <a:ext cx="0" cy="2116275"/>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7136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cxnSp>
        <p:nvCxnSpPr>
          <p:cNvPr id="6" name="Straight Connector 5"/>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06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73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noAutofit/>
          </a:bodyPr>
          <a:lstStyle>
            <a:lvl1pPr algn="l">
              <a:defRPr sz="2400" b="0"/>
            </a:lvl1pPr>
          </a:lstStyle>
          <a:p>
            <a:r>
              <a:rPr lang="en-GB"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58976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cxnSp>
        <p:nvCxnSpPr>
          <p:cNvPr id="8" name="Straight Connector 7"/>
          <p:cNvCxnSpPr/>
          <p:nvPr userDrawn="1"/>
        </p:nvCxnSpPr>
        <p:spPr>
          <a:xfrm>
            <a:off x="2389717" y="5367338"/>
            <a:ext cx="7315200" cy="1"/>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02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PP_widescreen_title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273747" cy="6858000"/>
          </a:xfrm>
          <a:prstGeom prst="rect">
            <a:avLst/>
          </a:prstGeom>
        </p:spPr>
      </p:pic>
      <p:sp>
        <p:nvSpPr>
          <p:cNvPr id="11" name="Text Placeholder 10"/>
          <p:cNvSpPr>
            <a:spLocks noGrp="1"/>
          </p:cNvSpPr>
          <p:nvPr>
            <p:ph type="body" sz="quarter" idx="11" hasCustomPrompt="1"/>
          </p:nvPr>
        </p:nvSpPr>
        <p:spPr>
          <a:xfrm>
            <a:off x="2406651" y="5091207"/>
            <a:ext cx="6347884" cy="1064559"/>
          </a:xfrm>
        </p:spPr>
        <p:txBody>
          <a:bodyPr>
            <a:noAutofit/>
          </a:bodyPr>
          <a:lstStyle>
            <a:lvl1pPr marL="0" indent="0">
              <a:buNone/>
              <a:defRPr lang="en-US" sz="2667" kern="1200" baseline="0" dirty="0" smtClean="0">
                <a:solidFill>
                  <a:schemeClr val="bg1"/>
                </a:solidFill>
                <a:latin typeface="Arial" panose="020B0604020202020204" pitchFamily="34"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Thanks </a:t>
            </a:r>
            <a:br>
              <a:rPr lang="en-US" dirty="0"/>
            </a:br>
            <a:r>
              <a:rPr lang="en-US" dirty="0"/>
              <a:t>email@email.com</a:t>
            </a:r>
            <a:endParaRPr lang="en-GB" dirty="0"/>
          </a:p>
        </p:txBody>
      </p:sp>
    </p:spTree>
    <p:extLst>
      <p:ext uri="{BB962C8B-B14F-4D97-AF65-F5344CB8AC3E}">
        <p14:creationId xmlns:p14="http://schemas.microsoft.com/office/powerpoint/2010/main" val="411827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4" name="Picture 3" descr="PP_widescreen_title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273747" cy="6858000"/>
          </a:xfrm>
          <a:prstGeom prst="rect">
            <a:avLst/>
          </a:prstGeom>
        </p:spPr>
      </p:pic>
      <p:sp>
        <p:nvSpPr>
          <p:cNvPr id="11" name="Text Placeholder 10"/>
          <p:cNvSpPr>
            <a:spLocks noGrp="1"/>
          </p:cNvSpPr>
          <p:nvPr>
            <p:ph type="body" sz="quarter" idx="11" hasCustomPrompt="1"/>
          </p:nvPr>
        </p:nvSpPr>
        <p:spPr>
          <a:xfrm>
            <a:off x="2406651" y="5091207"/>
            <a:ext cx="6347884" cy="1064559"/>
          </a:xfrm>
        </p:spPr>
        <p:txBody>
          <a:bodyPr>
            <a:noAutofit/>
          </a:bodyPr>
          <a:lstStyle>
            <a:lvl1pPr marL="0" indent="0">
              <a:buNone/>
              <a:defRPr lang="en-US" sz="2667" kern="1200" baseline="0" dirty="0" smtClean="0">
                <a:solidFill>
                  <a:schemeClr val="bg1"/>
                </a:solidFill>
                <a:latin typeface="Arial" panose="020B0604020202020204" pitchFamily="34" charset="0"/>
                <a:ea typeface="ＭＳ Ｐゴシック" pitchFamily="34" charset="-128"/>
                <a:cs typeface="Arial" panose="020B0604020202020204" pitchFamily="34" charset="0"/>
              </a:defRPr>
            </a:lvl1pPr>
            <a:lvl2pPr marL="609585" indent="0">
              <a:buNone/>
              <a:defRPr lang="en-US" sz="2667" kern="1200" baseline="0" dirty="0" smtClean="0">
                <a:solidFill>
                  <a:schemeClr val="bg1"/>
                </a:solidFill>
                <a:latin typeface="Aleo Light"/>
                <a:ea typeface="ＭＳ Ｐゴシック" pitchFamily="34" charset="-128"/>
                <a:cs typeface="Aleo Light"/>
              </a:defRPr>
            </a:lvl2pPr>
            <a:lvl3pPr>
              <a:defRPr lang="en-US" sz="2667" kern="1200" baseline="0" dirty="0" smtClean="0">
                <a:solidFill>
                  <a:schemeClr val="bg1"/>
                </a:solidFill>
                <a:latin typeface="Aleo Light"/>
                <a:ea typeface="ＭＳ Ｐゴシック" pitchFamily="34" charset="-128"/>
                <a:cs typeface="Aleo Light"/>
              </a:defRPr>
            </a:lvl3pPr>
            <a:lvl4pPr>
              <a:defRPr lang="en-US" sz="2667" kern="1200" baseline="0" dirty="0" smtClean="0">
                <a:solidFill>
                  <a:schemeClr val="bg1"/>
                </a:solidFill>
                <a:latin typeface="Aleo Light"/>
                <a:ea typeface="ＭＳ Ｐゴシック" pitchFamily="34" charset="-128"/>
                <a:cs typeface="Aleo Light"/>
              </a:defRPr>
            </a:lvl4pPr>
            <a:lvl5pPr>
              <a:defRPr lang="en-GB" sz="2667" kern="1200" baseline="0" dirty="0" smtClean="0">
                <a:solidFill>
                  <a:schemeClr val="bg1"/>
                </a:solidFill>
                <a:latin typeface="Aleo Light"/>
                <a:ea typeface="ＭＳ Ｐゴシック" pitchFamily="34" charset="-128"/>
                <a:cs typeface="Aleo Light"/>
              </a:defRPr>
            </a:lvl5pPr>
          </a:lstStyle>
          <a:p>
            <a:pPr lvl="0"/>
            <a:r>
              <a:rPr lang="en-US" dirty="0"/>
              <a:t>Section 1.0 / </a:t>
            </a:r>
            <a:br>
              <a:rPr lang="en-US" dirty="0"/>
            </a:br>
            <a:r>
              <a:rPr lang="en-US" dirty="0"/>
              <a:t>Section Name</a:t>
            </a:r>
            <a:endParaRPr lang="en-GB" dirty="0"/>
          </a:p>
        </p:txBody>
      </p:sp>
    </p:spTree>
    <p:extLst>
      <p:ext uri="{BB962C8B-B14F-4D97-AF65-F5344CB8AC3E}">
        <p14:creationId xmlns:p14="http://schemas.microsoft.com/office/powerpoint/2010/main" val="4165562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7" name="Picture 6" descr="PP_widescree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358" y="0"/>
            <a:ext cx="12285425" cy="6858000"/>
          </a:xfrm>
          <a:prstGeom prst="rect">
            <a:avLst/>
          </a:prstGeom>
        </p:spPr>
      </p:pic>
    </p:spTree>
    <p:extLst>
      <p:ext uri="{BB962C8B-B14F-4D97-AF65-F5344CB8AC3E}">
        <p14:creationId xmlns:p14="http://schemas.microsoft.com/office/powerpoint/2010/main" val="62738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4" name="Picture 3" descr="PP_widescreen_title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273747" cy="6858000"/>
          </a:xfrm>
          <a:prstGeom prst="rect">
            <a:avLst/>
          </a:prstGeom>
        </p:spPr>
      </p:pic>
      <p:sp>
        <p:nvSpPr>
          <p:cNvPr id="5" name="Text Placeholder 4"/>
          <p:cNvSpPr>
            <a:spLocks noGrp="1"/>
          </p:cNvSpPr>
          <p:nvPr>
            <p:ph type="body" sz="quarter" idx="10" hasCustomPrompt="1"/>
          </p:nvPr>
        </p:nvSpPr>
        <p:spPr>
          <a:xfrm>
            <a:off x="609600" y="5111199"/>
            <a:ext cx="10972800" cy="1139133"/>
          </a:xfrm>
        </p:spPr>
        <p:txBody>
          <a:bodyPr anchor="t">
            <a:normAutofit/>
          </a:bodyPr>
          <a:lstStyle>
            <a:lvl1pPr marL="0" indent="0">
              <a:buNone/>
              <a:defRPr sz="2667" baseline="0">
                <a:solidFill>
                  <a:schemeClr val="bg1"/>
                </a:solidFill>
              </a:defRPr>
            </a:lvl1pPr>
            <a:lvl2pPr marL="609585" indent="0">
              <a:buNone/>
              <a:defRPr>
                <a:solidFill>
                  <a:schemeClr val="bg1"/>
                </a:solidFill>
              </a:defRPr>
            </a:lvl2pPr>
            <a:lvl3pPr marL="121917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Section 1.0 / Section Name</a:t>
            </a:r>
          </a:p>
        </p:txBody>
      </p:sp>
    </p:spTree>
    <p:extLst>
      <p:ext uri="{BB962C8B-B14F-4D97-AF65-F5344CB8AC3E}">
        <p14:creationId xmlns:p14="http://schemas.microsoft.com/office/powerpoint/2010/main" val="266339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560"/>
            <a:ext cx="10972800" cy="442924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5" name="Straight Connector 14"/>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9600" y="274639"/>
            <a:ext cx="10972800" cy="89826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45094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543293"/>
            <a:ext cx="5384800" cy="4382945"/>
          </a:xfrm>
        </p:spPr>
        <p:txBody>
          <a:bodyPr>
            <a:norm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543293"/>
            <a:ext cx="5384800" cy="4382945"/>
          </a:xfrm>
        </p:spPr>
        <p:txBody>
          <a:bodyPr>
            <a:normAutofit/>
          </a:bodyPr>
          <a:lstStyle>
            <a:lvl1pPr>
              <a:defRPr sz="1867"/>
            </a:lvl1pPr>
            <a:lvl2pPr>
              <a:defRPr sz="1600"/>
            </a:lvl2pPr>
            <a:lvl3pPr>
              <a:defRPr sz="1467"/>
            </a:lvl3pPr>
            <a:lvl4pPr>
              <a:defRPr sz="1400"/>
            </a:lvl4pPr>
            <a:lvl5pPr>
              <a:defRPr sz="1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79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2" name="Content Placeholder 3"/>
          <p:cNvSpPr>
            <a:spLocks noGrp="1"/>
          </p:cNvSpPr>
          <p:nvPr>
            <p:ph sz="half" idx="13"/>
          </p:nvPr>
        </p:nvSpPr>
        <p:spPr>
          <a:xfrm>
            <a:off x="8102279" y="1541930"/>
            <a:ext cx="3503264" cy="4384308"/>
          </a:xfrm>
        </p:spPr>
        <p:txBody>
          <a:bodyPr>
            <a:normAutofit/>
          </a:bodyPr>
          <a:lstStyle>
            <a:lvl1pPr>
              <a:defRPr sz="1600"/>
            </a:lvl1pPr>
            <a:lvl2pPr>
              <a:defRPr sz="1467"/>
            </a:lvl2pPr>
            <a:lvl3pPr>
              <a:defRPr sz="1400"/>
            </a:lvl3pPr>
            <a:lvl4pPr>
              <a:defRPr sz="1333"/>
            </a:lvl4pPr>
            <a:lvl5pPr>
              <a:defRPr sz="13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3"/>
          <p:cNvSpPr>
            <a:spLocks noGrp="1"/>
          </p:cNvSpPr>
          <p:nvPr>
            <p:ph sz="half" idx="15"/>
          </p:nvPr>
        </p:nvSpPr>
        <p:spPr>
          <a:xfrm>
            <a:off x="4355940" y="1541930"/>
            <a:ext cx="3503264" cy="4384308"/>
          </a:xfrm>
        </p:spPr>
        <p:txBody>
          <a:bodyPr>
            <a:normAutofit/>
          </a:bodyPr>
          <a:lstStyle>
            <a:lvl1pPr>
              <a:defRPr sz="1600"/>
            </a:lvl1pPr>
            <a:lvl2pPr>
              <a:defRPr sz="1467"/>
            </a:lvl2pPr>
            <a:lvl3pPr>
              <a:defRPr sz="1400"/>
            </a:lvl3pPr>
            <a:lvl4pPr>
              <a:defRPr sz="1333"/>
            </a:lvl4pPr>
            <a:lvl5pPr>
              <a:defRPr sz="13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3"/>
          <p:cNvSpPr>
            <a:spLocks noGrp="1"/>
          </p:cNvSpPr>
          <p:nvPr>
            <p:ph sz="half" idx="17"/>
          </p:nvPr>
        </p:nvSpPr>
        <p:spPr>
          <a:xfrm>
            <a:off x="609600" y="1541930"/>
            <a:ext cx="3503264" cy="4384308"/>
          </a:xfrm>
        </p:spPr>
        <p:txBody>
          <a:bodyPr>
            <a:normAutofit/>
          </a:bodyPr>
          <a:lstStyle>
            <a:lvl1pPr>
              <a:defRPr sz="1600"/>
            </a:lvl1pPr>
            <a:lvl2pPr>
              <a:defRPr sz="1467"/>
            </a:lvl2pPr>
            <a:lvl3pPr>
              <a:defRPr sz="1400"/>
            </a:lvl3pPr>
            <a:lvl4pPr>
              <a:defRPr sz="1333"/>
            </a:lvl4pPr>
            <a:lvl5pPr>
              <a:defRPr sz="13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itle 1"/>
          <p:cNvSpPr>
            <a:spLocks noGrp="1"/>
          </p:cNvSpPr>
          <p:nvPr>
            <p:ph type="title"/>
          </p:nvPr>
        </p:nvSpPr>
        <p:spPr>
          <a:xfrm>
            <a:off x="609600" y="274639"/>
            <a:ext cx="10972800" cy="898263"/>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80317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al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525876"/>
          </a:xfrm>
        </p:spPr>
        <p:txBody>
          <a:bodyPr anchor="b">
            <a:normAutofit/>
          </a:bodyPr>
          <a:lstStyle>
            <a:lvl1pPr marL="0" indent="0">
              <a:buNone/>
              <a:defRPr lang="en-GB" sz="1867"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4" name="Content Placeholder 3"/>
          <p:cNvSpPr>
            <a:spLocks noGrp="1"/>
          </p:cNvSpPr>
          <p:nvPr>
            <p:ph sz="half" idx="2"/>
          </p:nvPr>
        </p:nvSpPr>
        <p:spPr>
          <a:xfrm>
            <a:off x="609600" y="2163483"/>
            <a:ext cx="5386917" cy="3762755"/>
          </a:xfrm>
        </p:spPr>
        <p:txBody>
          <a:bodyPr>
            <a:normAutofit/>
          </a:bodyPr>
          <a:lstStyle>
            <a:lvl1pPr>
              <a:defRPr sz="1867"/>
            </a:lvl1pPr>
            <a:lvl2pPr>
              <a:defRPr sz="1600"/>
            </a:lvl2pPr>
            <a:lvl3pPr>
              <a:defRPr sz="1467"/>
            </a:lvl3pPr>
            <a:lvl4pPr>
              <a:defRPr sz="1400"/>
            </a:lvl4pPr>
            <a:lvl5pPr>
              <a:defRPr sz="1400"/>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4"/>
            <a:ext cx="5389033" cy="525876"/>
          </a:xfrm>
        </p:spPr>
        <p:txBody>
          <a:bodyPr anchor="b">
            <a:normAutofit/>
          </a:bodyPr>
          <a:lstStyle>
            <a:lvl1pPr marL="0" indent="0">
              <a:buNone/>
              <a:defRPr lang="en-GB" sz="1867"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6" name="Content Placeholder 5"/>
          <p:cNvSpPr>
            <a:spLocks noGrp="1"/>
          </p:cNvSpPr>
          <p:nvPr>
            <p:ph sz="quarter" idx="4"/>
          </p:nvPr>
        </p:nvSpPr>
        <p:spPr>
          <a:xfrm>
            <a:off x="6193369" y="2163483"/>
            <a:ext cx="5389033" cy="3762755"/>
          </a:xfrm>
        </p:spPr>
        <p:txBody>
          <a:bodyPr>
            <a:normAutofit/>
          </a:bodyPr>
          <a:lstStyle>
            <a:lvl1pPr>
              <a:defRPr sz="1867"/>
            </a:lvl1pPr>
            <a:lvl2pPr>
              <a:defRPr sz="1600"/>
            </a:lvl2pPr>
            <a:lvl3pPr>
              <a:defRPr sz="1467"/>
            </a:lvl3pPr>
            <a:lvl4pPr>
              <a:defRPr sz="1400"/>
            </a:lvl4pPr>
            <a:lvl5pPr>
              <a:defRPr sz="1400"/>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609600" y="274639"/>
            <a:ext cx="10972800" cy="898263"/>
          </a:xfrm>
        </p:spPr>
        <p:txBody>
          <a:bodyPr/>
          <a:lstStyle/>
          <a:p>
            <a:r>
              <a:rPr lang="en-GB" dirty="0"/>
              <a:t>Click to edit Master title style</a:t>
            </a:r>
            <a:endParaRPr lang="en-US" dirty="0"/>
          </a:p>
        </p:txBody>
      </p:sp>
      <p:sp>
        <p:nvSpPr>
          <p:cNvPr id="12" name="Text Placeholder 20"/>
          <p:cNvSpPr>
            <a:spLocks noGrp="1"/>
          </p:cNvSpPr>
          <p:nvPr>
            <p:ph type="body" sz="quarter" idx="10" hasCustomPrompt="1"/>
          </p:nvPr>
        </p:nvSpPr>
        <p:spPr>
          <a:xfrm>
            <a:off x="1142512" y="6343651"/>
            <a:ext cx="816000" cy="287867"/>
          </a:xfrm>
        </p:spPr>
        <p:txBody>
          <a:bodyPr rIns="0">
            <a:noAutofit/>
          </a:bodyPr>
          <a:lstStyle>
            <a:lvl1pPr marL="0" indent="0">
              <a:buNone/>
              <a:defRPr lang="en-US" sz="1067" kern="1200" dirty="0" smtClean="0">
                <a:solidFill>
                  <a:schemeClr val="bg1">
                    <a:lumMod val="65000"/>
                  </a:schemeClr>
                </a:solidFill>
                <a:latin typeface="Karla"/>
                <a:ea typeface="+mn-ea"/>
                <a:cs typeface="Karla"/>
              </a:defRPr>
            </a:lvl1pPr>
            <a:lvl2pPr>
              <a:defRPr lang="en-US" sz="1067" kern="1200" dirty="0" smtClean="0">
                <a:solidFill>
                  <a:schemeClr val="bg1">
                    <a:lumMod val="65000"/>
                  </a:schemeClr>
                </a:solidFill>
                <a:latin typeface="Karla"/>
                <a:ea typeface="+mn-ea"/>
                <a:cs typeface="Karla"/>
              </a:defRPr>
            </a:lvl2pPr>
            <a:lvl3pPr>
              <a:defRPr lang="en-US" sz="1067" kern="1200" dirty="0" smtClean="0">
                <a:solidFill>
                  <a:schemeClr val="bg1">
                    <a:lumMod val="65000"/>
                  </a:schemeClr>
                </a:solidFill>
                <a:latin typeface="Karla"/>
                <a:ea typeface="+mn-ea"/>
                <a:cs typeface="Karla"/>
              </a:defRPr>
            </a:lvl3pPr>
            <a:lvl4pPr>
              <a:defRPr lang="en-US" sz="1067" kern="1200" dirty="0" smtClean="0">
                <a:solidFill>
                  <a:schemeClr val="bg1">
                    <a:lumMod val="65000"/>
                  </a:schemeClr>
                </a:solidFill>
                <a:latin typeface="Karla"/>
                <a:ea typeface="+mn-ea"/>
                <a:cs typeface="Karla"/>
              </a:defRPr>
            </a:lvl4pPr>
            <a:lvl5pPr>
              <a:defRPr lang="en-GB" sz="1067" kern="1200" dirty="0">
                <a:solidFill>
                  <a:schemeClr val="bg1">
                    <a:lumMod val="65000"/>
                  </a:schemeClr>
                </a:solidFill>
                <a:latin typeface="Karla"/>
                <a:ea typeface="+mn-ea"/>
                <a:cs typeface="Karla"/>
              </a:defRPr>
            </a:lvl5pPr>
          </a:lstStyle>
          <a:p>
            <a:pPr lvl="0"/>
            <a:r>
              <a:rPr lang="en-US" dirty="0"/>
              <a:t>Section 1 /</a:t>
            </a:r>
            <a:endParaRPr lang="en-GB" dirty="0"/>
          </a:p>
        </p:txBody>
      </p:sp>
      <p:sp>
        <p:nvSpPr>
          <p:cNvPr id="13" name="Text Placeholder 20"/>
          <p:cNvSpPr>
            <a:spLocks noGrp="1"/>
          </p:cNvSpPr>
          <p:nvPr>
            <p:ph type="body" sz="quarter" idx="11" hasCustomPrompt="1"/>
          </p:nvPr>
        </p:nvSpPr>
        <p:spPr>
          <a:xfrm>
            <a:off x="1979046" y="6343917"/>
            <a:ext cx="1956341" cy="287867"/>
          </a:xfrm>
        </p:spPr>
        <p:txBody>
          <a:bodyPr lIns="0">
            <a:noAutofit/>
          </a:bodyPr>
          <a:lstStyle>
            <a:lvl1pPr marL="0" indent="0" algn="l">
              <a:buNone/>
              <a:defRPr lang="en-US" sz="1067" kern="1200" dirty="0" smtClean="0">
                <a:solidFill>
                  <a:schemeClr val="bg1"/>
                </a:solidFill>
                <a:latin typeface="Karla"/>
                <a:ea typeface="+mn-ea"/>
                <a:cs typeface="Karla"/>
              </a:defRPr>
            </a:lvl1pPr>
            <a:lvl2pPr>
              <a:defRPr lang="en-US" sz="1067" kern="1200" dirty="0" smtClean="0">
                <a:solidFill>
                  <a:schemeClr val="bg1">
                    <a:lumMod val="65000"/>
                  </a:schemeClr>
                </a:solidFill>
                <a:latin typeface="Karla"/>
                <a:ea typeface="+mn-ea"/>
                <a:cs typeface="Karla"/>
              </a:defRPr>
            </a:lvl2pPr>
            <a:lvl3pPr>
              <a:defRPr lang="en-US" sz="1067" kern="1200" dirty="0" smtClean="0">
                <a:solidFill>
                  <a:schemeClr val="bg1">
                    <a:lumMod val="65000"/>
                  </a:schemeClr>
                </a:solidFill>
                <a:latin typeface="Karla"/>
                <a:ea typeface="+mn-ea"/>
                <a:cs typeface="Karla"/>
              </a:defRPr>
            </a:lvl3pPr>
            <a:lvl4pPr>
              <a:defRPr lang="en-US" sz="1067" kern="1200" dirty="0" smtClean="0">
                <a:solidFill>
                  <a:schemeClr val="bg1">
                    <a:lumMod val="65000"/>
                  </a:schemeClr>
                </a:solidFill>
                <a:latin typeface="Karla"/>
                <a:ea typeface="+mn-ea"/>
                <a:cs typeface="Karla"/>
              </a:defRPr>
            </a:lvl4pPr>
            <a:lvl5pPr>
              <a:defRPr lang="en-GB" sz="1067" kern="1200" dirty="0">
                <a:solidFill>
                  <a:schemeClr val="bg1">
                    <a:lumMod val="65000"/>
                  </a:schemeClr>
                </a:solidFill>
                <a:latin typeface="Karla"/>
                <a:ea typeface="+mn-ea"/>
                <a:cs typeface="Karla"/>
              </a:defRPr>
            </a:lvl5pPr>
          </a:lstStyle>
          <a:p>
            <a:pPr lvl="0"/>
            <a:r>
              <a:rPr lang="en-US" dirty="0"/>
              <a:t>Section Name</a:t>
            </a:r>
            <a:endParaRPr lang="en-GB" dirty="0"/>
          </a:p>
        </p:txBody>
      </p:sp>
      <p:cxnSp>
        <p:nvCxnSpPr>
          <p:cNvPr id="14" name="Straight Connector 13"/>
          <p:cNvCxnSpPr/>
          <p:nvPr userDrawn="1"/>
        </p:nvCxnSpPr>
        <p:spPr>
          <a:xfrm>
            <a:off x="609600" y="2072943"/>
            <a:ext cx="5386917"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6199718" y="2072943"/>
            <a:ext cx="5386917"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463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iple Comparison">
    <p:spTree>
      <p:nvGrpSpPr>
        <p:cNvPr id="1" name=""/>
        <p:cNvGrpSpPr/>
        <p:nvPr/>
      </p:nvGrpSpPr>
      <p:grpSpPr>
        <a:xfrm>
          <a:off x="0" y="0"/>
          <a:ext cx="0" cy="0"/>
          <a:chOff x="0" y="0"/>
          <a:chExt cx="0" cy="0"/>
        </a:xfrm>
      </p:grpSpPr>
      <p:cxnSp>
        <p:nvCxnSpPr>
          <p:cNvPr id="10" name="Straight Connector 9"/>
          <p:cNvCxnSpPr/>
          <p:nvPr userDrawn="1"/>
        </p:nvCxnSpPr>
        <p:spPr>
          <a:xfrm>
            <a:off x="782438" y="1167813"/>
            <a:ext cx="10428599"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2"/>
          </p:nvPr>
        </p:nvSpPr>
        <p:spPr>
          <a:xfrm>
            <a:off x="8102279" y="1535113"/>
            <a:ext cx="3503264" cy="528000"/>
          </a:xfrm>
        </p:spPr>
        <p:txBody>
          <a:bodyPr anchor="b">
            <a:normAutofit/>
          </a:bodyPr>
          <a:lstStyle>
            <a:lvl1pPr marL="0" indent="0">
              <a:buNone/>
              <a:defRPr lang="en-GB" sz="1867"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2" name="Content Placeholder 3"/>
          <p:cNvSpPr>
            <a:spLocks noGrp="1"/>
          </p:cNvSpPr>
          <p:nvPr>
            <p:ph sz="half" idx="13"/>
          </p:nvPr>
        </p:nvSpPr>
        <p:spPr>
          <a:xfrm>
            <a:off x="8102279" y="2151530"/>
            <a:ext cx="3503264" cy="3774708"/>
          </a:xfrm>
        </p:spPr>
        <p:txBody>
          <a:bodyPr>
            <a:normAutofit/>
          </a:bodyPr>
          <a:lstStyle>
            <a:lvl1pPr>
              <a:defRPr sz="1600"/>
            </a:lvl1pPr>
            <a:lvl2pPr>
              <a:defRPr sz="1467"/>
            </a:lvl2pPr>
            <a:lvl3pPr>
              <a:defRPr sz="1400"/>
            </a:lvl3pPr>
            <a:lvl4pPr>
              <a:defRPr sz="1333"/>
            </a:lvl4pPr>
            <a:lvl5pPr>
              <a:defRPr sz="13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ext Placeholder 2"/>
          <p:cNvSpPr>
            <a:spLocks noGrp="1"/>
          </p:cNvSpPr>
          <p:nvPr>
            <p:ph type="body" idx="14"/>
          </p:nvPr>
        </p:nvSpPr>
        <p:spPr>
          <a:xfrm>
            <a:off x="4354653" y="1535113"/>
            <a:ext cx="3503264" cy="528000"/>
          </a:xfrm>
        </p:spPr>
        <p:txBody>
          <a:bodyPr anchor="b">
            <a:normAutofit/>
          </a:bodyPr>
          <a:lstStyle>
            <a:lvl1pPr marL="0" indent="0">
              <a:buNone/>
              <a:defRPr lang="en-GB" sz="1867"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Content Placeholder 3"/>
          <p:cNvSpPr>
            <a:spLocks noGrp="1"/>
          </p:cNvSpPr>
          <p:nvPr>
            <p:ph sz="half" idx="15"/>
          </p:nvPr>
        </p:nvSpPr>
        <p:spPr>
          <a:xfrm>
            <a:off x="4355940" y="2151530"/>
            <a:ext cx="3503264" cy="3774708"/>
          </a:xfrm>
        </p:spPr>
        <p:txBody>
          <a:bodyPr>
            <a:normAutofit/>
          </a:bodyPr>
          <a:lstStyle>
            <a:lvl1pPr>
              <a:defRPr sz="1600"/>
            </a:lvl1pPr>
            <a:lvl2pPr>
              <a:defRPr sz="1467"/>
            </a:lvl2pPr>
            <a:lvl3pPr>
              <a:defRPr sz="1400"/>
            </a:lvl3pPr>
            <a:lvl4pPr>
              <a:defRPr sz="1333"/>
            </a:lvl4pPr>
            <a:lvl5pPr>
              <a:defRPr sz="13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2"/>
          <p:cNvSpPr>
            <a:spLocks noGrp="1"/>
          </p:cNvSpPr>
          <p:nvPr>
            <p:ph type="body" idx="16"/>
          </p:nvPr>
        </p:nvSpPr>
        <p:spPr>
          <a:xfrm>
            <a:off x="609600" y="1535113"/>
            <a:ext cx="3503264" cy="528000"/>
          </a:xfrm>
        </p:spPr>
        <p:txBody>
          <a:bodyPr anchor="b">
            <a:normAutofit/>
          </a:bodyPr>
          <a:lstStyle>
            <a:lvl1pPr marL="0" indent="0">
              <a:buNone/>
              <a:defRPr lang="en-GB" sz="1867" b="0" kern="1200" dirty="0" smtClean="0">
                <a:solidFill>
                  <a:srgbClr val="4CBED1"/>
                </a:solidFill>
                <a:latin typeface="Arial" panose="020B0604020202020204" pitchFamily="34" charset="0"/>
                <a:ea typeface="+mj-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6" name="Content Placeholder 3"/>
          <p:cNvSpPr>
            <a:spLocks noGrp="1"/>
          </p:cNvSpPr>
          <p:nvPr>
            <p:ph sz="half" idx="17"/>
          </p:nvPr>
        </p:nvSpPr>
        <p:spPr>
          <a:xfrm>
            <a:off x="609600" y="2151530"/>
            <a:ext cx="3503264" cy="3774708"/>
          </a:xfrm>
        </p:spPr>
        <p:txBody>
          <a:bodyPr>
            <a:normAutofit/>
          </a:bodyPr>
          <a:lstStyle>
            <a:lvl1pPr>
              <a:defRPr sz="1600"/>
            </a:lvl1pPr>
            <a:lvl2pPr>
              <a:defRPr sz="1467"/>
            </a:lvl2pPr>
            <a:lvl3pPr>
              <a:defRPr sz="1400"/>
            </a:lvl3pPr>
            <a:lvl4pPr>
              <a:defRPr sz="1333"/>
            </a:lvl4pPr>
            <a:lvl5pPr>
              <a:defRPr sz="13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itle 1"/>
          <p:cNvSpPr>
            <a:spLocks noGrp="1"/>
          </p:cNvSpPr>
          <p:nvPr>
            <p:ph type="title"/>
          </p:nvPr>
        </p:nvSpPr>
        <p:spPr>
          <a:xfrm>
            <a:off x="609600" y="274639"/>
            <a:ext cx="10972800" cy="898263"/>
          </a:xfrm>
        </p:spPr>
        <p:txBody>
          <a:bodyPr/>
          <a:lstStyle/>
          <a:p>
            <a:r>
              <a:rPr lang="en-GB" dirty="0"/>
              <a:t>Click to edit Master title style</a:t>
            </a:r>
            <a:endParaRPr lang="en-US" dirty="0"/>
          </a:p>
        </p:txBody>
      </p:sp>
      <p:cxnSp>
        <p:nvCxnSpPr>
          <p:cNvPr id="20" name="Straight Connector 19"/>
          <p:cNvCxnSpPr/>
          <p:nvPr userDrawn="1"/>
        </p:nvCxnSpPr>
        <p:spPr>
          <a:xfrm>
            <a:off x="609600" y="2063113"/>
            <a:ext cx="3503264"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4355940" y="2063113"/>
            <a:ext cx="3503264"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8102279" y="2063113"/>
            <a:ext cx="3503264"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63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872125"/>
          </a:xfrm>
        </p:spPr>
        <p:txBody>
          <a:bodyPr anchor="t">
            <a:noAutofit/>
          </a:bodyPr>
          <a:lstStyle>
            <a:lvl1pPr algn="l">
              <a:defRPr sz="2400" b="0"/>
            </a:lvl1pPr>
          </a:lstStyle>
          <a:p>
            <a:r>
              <a:rPr lang="en-GB" dirty="0"/>
              <a:t>Click to edit Master title style</a:t>
            </a:r>
            <a:endParaRPr lang="en-US" dirty="0"/>
          </a:p>
        </p:txBody>
      </p:sp>
      <p:sp>
        <p:nvSpPr>
          <p:cNvPr id="3" name="Content Placeholder 2"/>
          <p:cNvSpPr>
            <a:spLocks noGrp="1"/>
          </p:cNvSpPr>
          <p:nvPr>
            <p:ph idx="1"/>
          </p:nvPr>
        </p:nvSpPr>
        <p:spPr>
          <a:xfrm>
            <a:off x="4766733" y="273051"/>
            <a:ext cx="6815667" cy="5637756"/>
          </a:xfrm>
        </p:spPr>
        <p:txBody>
          <a:bodyPr>
            <a:normAutofit/>
          </a:bodyPr>
          <a:lstStyle>
            <a:lvl1pPr>
              <a:defRPr sz="1867"/>
            </a:lvl1pPr>
            <a:lvl2pPr>
              <a:defRPr sz="1600"/>
            </a:lvl2pPr>
            <a:lvl3pPr>
              <a:defRPr sz="1467"/>
            </a:lvl3pPr>
            <a:lvl4pPr>
              <a:defRPr sz="1400"/>
            </a:lvl4pPr>
            <a:lvl5pPr>
              <a:defRPr sz="1400"/>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2345804"/>
            <a:ext cx="4011084" cy="356500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cxnSp>
        <p:nvCxnSpPr>
          <p:cNvPr id="8" name="Straight Connector 7"/>
          <p:cNvCxnSpPr/>
          <p:nvPr userDrawn="1"/>
        </p:nvCxnSpPr>
        <p:spPr>
          <a:xfrm>
            <a:off x="782438" y="2124653"/>
            <a:ext cx="3615943" cy="0"/>
          </a:xfrm>
          <a:prstGeom prst="line">
            <a:avLst/>
          </a:prstGeom>
          <a:ln w="6350" cmpd="sng">
            <a:solidFill>
              <a:srgbClr val="4CBED1"/>
            </a:solidFill>
            <a:prstDash val="sysDash"/>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87745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_footer3.jpg"/>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0" y="5603348"/>
            <a:ext cx="12192000" cy="1265437"/>
          </a:xfrm>
          <a:prstGeom prst="rect">
            <a:avLst/>
          </a:prstGeom>
        </p:spPr>
      </p:pic>
      <p:sp>
        <p:nvSpPr>
          <p:cNvPr id="2" name="Title Placeholder 1"/>
          <p:cNvSpPr>
            <a:spLocks noGrp="1"/>
          </p:cNvSpPr>
          <p:nvPr>
            <p:ph type="title"/>
          </p:nvPr>
        </p:nvSpPr>
        <p:spPr>
          <a:xfrm>
            <a:off x="609600" y="274639"/>
            <a:ext cx="10972800" cy="898263"/>
          </a:xfrm>
          <a:prstGeom prst="rect">
            <a:avLst/>
          </a:prstGeom>
        </p:spPr>
        <p:txBody>
          <a:bodyPr vert="horz" lIns="180000" tIns="32400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2"/>
            <a:ext cx="10972800" cy="442621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Box 7"/>
          <p:cNvSpPr txBox="1"/>
          <p:nvPr userDrawn="1"/>
        </p:nvSpPr>
        <p:spPr>
          <a:xfrm>
            <a:off x="7987844" y="6343918"/>
            <a:ext cx="3421701" cy="441211"/>
          </a:xfrm>
          <a:prstGeom prst="rect">
            <a:avLst/>
          </a:prstGeom>
          <a:noFill/>
        </p:spPr>
        <p:txBody>
          <a:bodyPr wrap="square" rtlCol="0">
            <a:spAutoFit/>
          </a:bodyPr>
          <a:lstStyle/>
          <a:p>
            <a:pPr algn="r" defTabSz="609585"/>
            <a:fld id="{5336E9C1-362A-43D2-B16A-05E3F9DD602A}" type="slidenum">
              <a:rPr lang="en-US" sz="1200">
                <a:solidFill>
                  <a:srgbClr val="F3EA26"/>
                </a:solidFill>
                <a:latin typeface="Karla"/>
                <a:cs typeface="Karla"/>
              </a:rPr>
              <a:pPr algn="r" defTabSz="609585"/>
              <a:t>‹Nr.›</a:t>
            </a:fld>
            <a:endParaRPr lang="en-US" sz="1067" dirty="0">
              <a:solidFill>
                <a:prstClr val="white">
                  <a:lumMod val="50000"/>
                </a:prstClr>
              </a:solidFill>
              <a:latin typeface="Karla"/>
              <a:cs typeface="Karla"/>
            </a:endParaRPr>
          </a:p>
          <a:p>
            <a:pPr algn="r" defTabSz="609585"/>
            <a:endParaRPr lang="en-US" sz="1067" dirty="0">
              <a:solidFill>
                <a:prstClr val="black"/>
              </a:solidFill>
              <a:latin typeface="Karla"/>
              <a:cs typeface="Karla"/>
            </a:endParaRPr>
          </a:p>
        </p:txBody>
      </p:sp>
      <p:sp>
        <p:nvSpPr>
          <p:cNvPr id="10" name="TextBox 9"/>
          <p:cNvSpPr txBox="1"/>
          <p:nvPr userDrawn="1"/>
        </p:nvSpPr>
        <p:spPr>
          <a:xfrm rot="16200000">
            <a:off x="10972777" y="4915824"/>
            <a:ext cx="1985287" cy="235898"/>
          </a:xfrm>
          <a:prstGeom prst="rect">
            <a:avLst/>
          </a:prstGeom>
          <a:noFill/>
        </p:spPr>
        <p:txBody>
          <a:bodyPr wrap="square" rtlCol="0">
            <a:spAutoFit/>
          </a:bodyPr>
          <a:lstStyle/>
          <a:p>
            <a:pPr defTabSz="609585"/>
            <a:r>
              <a:rPr lang="en-US" sz="933" dirty="0">
                <a:solidFill>
                  <a:prstClr val="white">
                    <a:lumMod val="50000"/>
                  </a:prstClr>
                </a:solidFill>
                <a:latin typeface="Karla"/>
                <a:cs typeface="Karla"/>
              </a:rPr>
              <a:t>© Ampere Analysis 2016</a:t>
            </a:r>
          </a:p>
        </p:txBody>
      </p:sp>
      <p:sp>
        <p:nvSpPr>
          <p:cNvPr id="9" name="Text Placeholder 20"/>
          <p:cNvSpPr txBox="1">
            <a:spLocks/>
          </p:cNvSpPr>
          <p:nvPr userDrawn="1"/>
        </p:nvSpPr>
        <p:spPr>
          <a:xfrm>
            <a:off x="1142511" y="6343651"/>
            <a:ext cx="4611743" cy="287867"/>
          </a:xfrm>
          <a:prstGeom prst="rect">
            <a:avLst/>
          </a:prstGeom>
        </p:spPr>
        <p:txBody>
          <a:bodyPr rIns="0">
            <a:noAutofit/>
          </a:bodyPr>
          <a:lstStyle>
            <a:lvl1pPr marL="0" indent="0" algn="l" defTabSz="457200" rtl="0" eaLnBrk="1" latinLnBrk="0" hangingPunct="1">
              <a:spcBef>
                <a:spcPct val="20000"/>
              </a:spcBef>
              <a:buFont typeface="Arial"/>
              <a:buNone/>
              <a:defRPr lang="en-US" sz="800" kern="1200" dirty="0" smtClean="0">
                <a:solidFill>
                  <a:schemeClr val="bg1">
                    <a:lumMod val="65000"/>
                  </a:schemeClr>
                </a:solidFill>
                <a:latin typeface="Karla"/>
                <a:ea typeface="+mn-ea"/>
                <a:cs typeface="Karla"/>
              </a:defRPr>
            </a:lvl1pPr>
            <a:lvl2pPr marL="742950" indent="-285750" algn="l" defTabSz="457200" rtl="0" eaLnBrk="1" latinLnBrk="0" hangingPunct="1">
              <a:spcBef>
                <a:spcPct val="20000"/>
              </a:spcBef>
              <a:buFont typeface="Arial"/>
              <a:buChar char="–"/>
              <a:defRPr lang="en-US" sz="800" kern="1200" dirty="0" smtClean="0">
                <a:solidFill>
                  <a:schemeClr val="bg1">
                    <a:lumMod val="65000"/>
                  </a:schemeClr>
                </a:solidFill>
                <a:latin typeface="Karla"/>
                <a:ea typeface="+mn-ea"/>
                <a:cs typeface="Karla"/>
              </a:defRPr>
            </a:lvl2pPr>
            <a:lvl3pPr marL="1143000" indent="-228600" algn="l" defTabSz="457200" rtl="0" eaLnBrk="1" latinLnBrk="0" hangingPunct="1">
              <a:spcBef>
                <a:spcPct val="20000"/>
              </a:spcBef>
              <a:buFont typeface="Arial"/>
              <a:buChar char="•"/>
              <a:defRPr lang="en-US" sz="800" kern="1200" dirty="0" smtClean="0">
                <a:solidFill>
                  <a:schemeClr val="bg1">
                    <a:lumMod val="65000"/>
                  </a:schemeClr>
                </a:solidFill>
                <a:latin typeface="Karla"/>
                <a:ea typeface="+mn-ea"/>
                <a:cs typeface="Karla"/>
              </a:defRPr>
            </a:lvl3pPr>
            <a:lvl4pPr marL="1600200" indent="-228600" algn="l" defTabSz="457200" rtl="0" eaLnBrk="1" latinLnBrk="0" hangingPunct="1">
              <a:spcBef>
                <a:spcPct val="20000"/>
              </a:spcBef>
              <a:buFont typeface="Arial"/>
              <a:buChar char="–"/>
              <a:defRPr lang="en-US" sz="800" kern="1200" dirty="0" smtClean="0">
                <a:solidFill>
                  <a:schemeClr val="bg1">
                    <a:lumMod val="65000"/>
                  </a:schemeClr>
                </a:solidFill>
                <a:latin typeface="Karla"/>
                <a:ea typeface="+mn-ea"/>
                <a:cs typeface="Karla"/>
              </a:defRPr>
            </a:lvl4pPr>
            <a:lvl5pPr marL="2057400" indent="-228600" algn="l" defTabSz="457200" rtl="0" eaLnBrk="1" latinLnBrk="0" hangingPunct="1">
              <a:spcBef>
                <a:spcPct val="20000"/>
              </a:spcBef>
              <a:buFont typeface="Arial"/>
              <a:buChar char="»"/>
              <a:defRPr lang="en-GB" sz="800" kern="1200" dirty="0">
                <a:solidFill>
                  <a:schemeClr val="bg1">
                    <a:lumMod val="65000"/>
                  </a:schemeClr>
                </a:solidFill>
                <a:latin typeface="Karla"/>
                <a:ea typeface="+mn-ea"/>
                <a:cs typeface="Karl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067" dirty="0">
                <a:solidFill>
                  <a:prstClr val="white">
                    <a:lumMod val="65000"/>
                  </a:prstClr>
                </a:solidFill>
              </a:rPr>
              <a:t>Ampere Analysis report commissioned by </a:t>
            </a:r>
            <a:r>
              <a:rPr lang="en-GB" sz="1067" dirty="0" err="1">
                <a:solidFill>
                  <a:prstClr val="white">
                    <a:lumMod val="65000"/>
                  </a:prstClr>
                </a:solidFill>
              </a:rPr>
              <a:t>Magine</a:t>
            </a:r>
            <a:endParaRPr lang="en-GB" sz="1067" dirty="0">
              <a:solidFill>
                <a:prstClr val="white">
                  <a:lumMod val="65000"/>
                </a:prstClr>
              </a:solidFill>
            </a:endParaRPr>
          </a:p>
        </p:txBody>
      </p:sp>
    </p:spTree>
    <p:extLst>
      <p:ext uri="{BB962C8B-B14F-4D97-AF65-F5344CB8AC3E}">
        <p14:creationId xmlns:p14="http://schemas.microsoft.com/office/powerpoint/2010/main" val="1570783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609585" rtl="0" eaLnBrk="1" latinLnBrk="0" hangingPunct="1">
        <a:spcBef>
          <a:spcPct val="0"/>
        </a:spcBef>
        <a:buNone/>
        <a:defRPr lang="en-US" sz="2400" kern="1200" dirty="0">
          <a:solidFill>
            <a:srgbClr val="4CBED1"/>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2133"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14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14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9.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0.xml"/><Relationship Id="rId3" Type="http://schemas.openxmlformats.org/officeDocument/2006/relationships/chart" Target="../charts/char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3.xml"/><Relationship Id="rId3"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 Type="http://schemas.openxmlformats.org/officeDocument/2006/relationships/slideLayout" Target="../slideLayouts/slideLayout9.xml"/><Relationship Id="rId2" Type="http://schemas.openxmlformats.org/officeDocument/2006/relationships/diagramData" Target="../diagrams/data5.xml"/><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7.xml"/><Relationship Id="rId3"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b="1" dirty="0"/>
              <a:t>Whose viewer is it anyway: Is the future of TV Direct?</a:t>
            </a:r>
            <a:endParaRPr lang="en-GB" dirty="0"/>
          </a:p>
        </p:txBody>
      </p:sp>
      <p:sp>
        <p:nvSpPr>
          <p:cNvPr id="3" name="Text Placeholder 2"/>
          <p:cNvSpPr>
            <a:spLocks noGrp="1"/>
          </p:cNvSpPr>
          <p:nvPr>
            <p:ph type="body" sz="quarter" idx="11"/>
          </p:nvPr>
        </p:nvSpPr>
        <p:spPr>
          <a:xfrm>
            <a:off x="612168" y="5360697"/>
            <a:ext cx="10972800" cy="719036"/>
          </a:xfrm>
        </p:spPr>
        <p:txBody>
          <a:bodyPr>
            <a:normAutofit fontScale="92500" lnSpcReduction="20000"/>
          </a:bodyPr>
          <a:lstStyle/>
          <a:p>
            <a:r>
              <a:rPr lang="en-GB" dirty="0"/>
              <a:t>Guy Bisson, Research Director</a:t>
            </a:r>
          </a:p>
          <a:p>
            <a:r>
              <a:rPr lang="en-GB" dirty="0"/>
              <a:t>Ampere Analysis</a:t>
            </a:r>
          </a:p>
        </p:txBody>
      </p:sp>
      <p:sp>
        <p:nvSpPr>
          <p:cNvPr id="4" name="Text Placeholder 3"/>
          <p:cNvSpPr>
            <a:spLocks noGrp="1"/>
          </p:cNvSpPr>
          <p:nvPr>
            <p:ph type="body" sz="quarter" idx="12"/>
          </p:nvPr>
        </p:nvSpPr>
        <p:spPr>
          <a:xfrm>
            <a:off x="609600" y="6079733"/>
            <a:ext cx="10972800" cy="412576"/>
          </a:xfrm>
        </p:spPr>
        <p:txBody>
          <a:bodyPr/>
          <a:lstStyle/>
          <a:p>
            <a:r>
              <a:rPr lang="en-GB" dirty="0"/>
              <a:t>March 2016</a:t>
            </a:r>
          </a:p>
        </p:txBody>
      </p:sp>
      <p:sp>
        <p:nvSpPr>
          <p:cNvPr id="6" name="Rätvinklig triangel 5"/>
          <p:cNvSpPr/>
          <p:nvPr/>
        </p:nvSpPr>
        <p:spPr>
          <a:xfrm flipH="1">
            <a:off x="9268126" y="4701857"/>
            <a:ext cx="2995927" cy="2156143"/>
          </a:xfrm>
          <a:prstGeom prst="rtTriangl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7" name="Bildobjekt 6" descr="maginetv_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104" y="6160241"/>
            <a:ext cx="1464750" cy="535624"/>
          </a:xfrm>
          <a:prstGeom prst="rect">
            <a:avLst/>
          </a:prstGeom>
        </p:spPr>
      </p:pic>
      <p:sp>
        <p:nvSpPr>
          <p:cNvPr id="8" name="textruta 7"/>
          <p:cNvSpPr txBox="1"/>
          <p:nvPr/>
        </p:nvSpPr>
        <p:spPr>
          <a:xfrm>
            <a:off x="10664203" y="5854801"/>
            <a:ext cx="1828406" cy="276999"/>
          </a:xfrm>
          <a:prstGeom prst="rect">
            <a:avLst/>
          </a:prstGeom>
          <a:noFill/>
        </p:spPr>
        <p:txBody>
          <a:bodyPr wrap="square" rtlCol="0">
            <a:spAutoFit/>
          </a:bodyPr>
          <a:lstStyle/>
          <a:p>
            <a:r>
              <a:rPr lang="sv-SE" sz="1200" dirty="0" err="1" smtClean="0">
                <a:latin typeface="Arial"/>
                <a:cs typeface="Arial"/>
              </a:rPr>
              <a:t>Commissioned</a:t>
            </a:r>
            <a:r>
              <a:rPr lang="sv-SE" sz="1200" dirty="0" smtClean="0">
                <a:latin typeface="Arial"/>
                <a:cs typeface="Arial"/>
              </a:rPr>
              <a:t> by</a:t>
            </a:r>
            <a:endParaRPr lang="sv-SE" sz="1200" dirty="0">
              <a:latin typeface="Arial"/>
              <a:cs typeface="Arial"/>
            </a:endParaRPr>
          </a:p>
        </p:txBody>
      </p:sp>
    </p:spTree>
    <p:extLst>
      <p:ext uri="{BB962C8B-B14F-4D97-AF65-F5344CB8AC3E}">
        <p14:creationId xmlns:p14="http://schemas.microsoft.com/office/powerpoint/2010/main" val="230516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DTC is simply an evolution of the channel business</a:t>
            </a:r>
          </a:p>
        </p:txBody>
      </p:sp>
      <p:sp>
        <p:nvSpPr>
          <p:cNvPr id="4" name="Text Placeholder 3"/>
          <p:cNvSpPr>
            <a:spLocks noGrp="1"/>
          </p:cNvSpPr>
          <p:nvPr>
            <p:ph type="body" sz="half" idx="2"/>
          </p:nvPr>
        </p:nvSpPr>
        <p:spPr/>
        <p:txBody>
          <a:bodyPr>
            <a:normAutofit lnSpcReduction="10000"/>
          </a:bodyPr>
          <a:lstStyle/>
          <a:p>
            <a:r>
              <a:rPr lang="en-GB" sz="1100" dirty="0"/>
              <a:t>Think back through the history of the traditional premium channel business and there is a precedent for the way that OTT DTC is now evolving (albeit very early days). Many premium channel businesses began life as platform-agnostic, stand-alone services requiring consumers to opt in through a direct contractual relationship with the channel provider rather than the platform. Sounds familiar, right? </a:t>
            </a:r>
          </a:p>
          <a:p>
            <a:endParaRPr lang="en-GB" sz="1100" dirty="0"/>
          </a:p>
          <a:p>
            <a:r>
              <a:rPr lang="en-GB" sz="1100" b="1" i="1" u="sng" dirty="0"/>
              <a:t>The challenge that both channel groups and platforms are facing is the need to continue to address an audience that is increasingly exploring OTT as a means of accessing TV.</a:t>
            </a:r>
          </a:p>
          <a:p>
            <a:endParaRPr lang="en-GB" sz="1100" dirty="0"/>
          </a:p>
          <a:p>
            <a:r>
              <a:rPr lang="en-GB" sz="1100" dirty="0"/>
              <a:t>A distinct profile difference between homes that take traditional pay TV and no OTT services and those that take OTT, but no traditional pay TV is emerging. And as channel groups seek to make up for margin squeeze on the second-tier pay channel segment and capture the audience shift online for advertising-supported businesses, DTC starts to make perfect sense.</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366899224"/>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Why Direct-to-Consumer?</a:t>
            </a:r>
          </a:p>
        </p:txBody>
      </p:sp>
    </p:spTree>
    <p:extLst>
      <p:ext uri="{BB962C8B-B14F-4D97-AF65-F5344CB8AC3E}">
        <p14:creationId xmlns:p14="http://schemas.microsoft.com/office/powerpoint/2010/main" val="262269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Do the economics stack up?</a:t>
            </a:r>
          </a:p>
        </p:txBody>
      </p:sp>
    </p:spTree>
    <p:extLst>
      <p:ext uri="{BB962C8B-B14F-4D97-AF65-F5344CB8AC3E}">
        <p14:creationId xmlns:p14="http://schemas.microsoft.com/office/powerpoint/2010/main" val="277159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Distribution costs for DTC are now at levels that make sense for many</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2836041"/>
              </p:ext>
            </p:extLst>
          </p:nvPr>
        </p:nvGraphicFramePr>
        <p:xfrm>
          <a:off x="4304145" y="-215276"/>
          <a:ext cx="4839419" cy="591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half" idx="2"/>
          </p:nvPr>
        </p:nvSpPr>
        <p:spPr/>
        <p:txBody>
          <a:bodyPr>
            <a:normAutofit/>
          </a:bodyPr>
          <a:lstStyle/>
          <a:p>
            <a:r>
              <a:rPr lang="en-GB" sz="1000" dirty="0"/>
              <a:t>Linear broadcast is a hugely efficient means of reaching a mass audience, but OTT on-demand streaming and, by extension, DTC plays do not benefit from the efficiency of scheduled broadcast delivery. That means distribution costs scale with audience. Depending on the scale of the business, that can be a good or a bad thing. The fact is, distribution costs for DTC are now at levels that make sense for many.</a:t>
            </a:r>
          </a:p>
          <a:p>
            <a:endParaRPr lang="en-GB" sz="1000" dirty="0"/>
          </a:p>
          <a:p>
            <a:r>
              <a:rPr lang="en-GB" sz="1000" b="1" i="1" u="sng" dirty="0"/>
              <a:t>Conceptually, the technical broadcast chains for DTC and traditional broadcast are not that different.</a:t>
            </a:r>
            <a:r>
              <a:rPr lang="en-GB" sz="1000" dirty="0"/>
              <a:t> The key differences are that in DTC:</a:t>
            </a:r>
          </a:p>
          <a:p>
            <a:endParaRPr lang="en-GB" sz="1000" dirty="0"/>
          </a:p>
          <a:p>
            <a:pPr marL="171450" indent="-171450">
              <a:buFont typeface="Arial" panose="020B0604020202020204" pitchFamily="34" charset="0"/>
              <a:buChar char="•"/>
            </a:pPr>
            <a:r>
              <a:rPr lang="en-GB" sz="1000" dirty="0"/>
              <a:t>The satellite transponder or broadcast tower is replaced with ‘the cloud’.</a:t>
            </a:r>
          </a:p>
          <a:p>
            <a:pPr marL="171450" indent="-171450">
              <a:buFont typeface="Arial" panose="020B0604020202020204" pitchFamily="34" charset="0"/>
              <a:buChar char="•"/>
            </a:pPr>
            <a:r>
              <a:rPr lang="en-GB" sz="1000" dirty="0"/>
              <a:t>The airwave or closed network is replaced with a CDN and an IP network not owned or controlled by a single entity and is thus out of direct control of any party involved in the channel distribution.</a:t>
            </a:r>
          </a:p>
        </p:txBody>
      </p:sp>
      <p:graphicFrame>
        <p:nvGraphicFramePr>
          <p:cNvPr id="7" name="Diagram 6"/>
          <p:cNvGraphicFramePr/>
          <p:nvPr>
            <p:extLst>
              <p:ext uri="{D42A27DB-BD31-4B8C-83A1-F6EECF244321}">
                <p14:modId xmlns:p14="http://schemas.microsoft.com/office/powerpoint/2010/main" val="228246332"/>
              </p:ext>
            </p:extLst>
          </p:nvPr>
        </p:nvGraphicFramePr>
        <p:xfrm>
          <a:off x="7001163" y="1099127"/>
          <a:ext cx="5539314" cy="4595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Action Button: Home 7">
            <a:hlinkClick r:id="" action="ppaction://noaction" highlightClick="1"/>
          </p:cNvPr>
          <p:cNvSpPr/>
          <p:nvPr/>
        </p:nvSpPr>
        <p:spPr>
          <a:xfrm>
            <a:off x="7195127" y="1274618"/>
            <a:ext cx="478998" cy="358074"/>
          </a:xfrm>
          <a:prstGeom prst="actionButtonHom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Action Button: Movie 8">
            <a:hlinkClick r:id="" action="ppaction://noaction" highlightClick="1"/>
          </p:cNvPr>
          <p:cNvSpPr/>
          <p:nvPr/>
        </p:nvSpPr>
        <p:spPr>
          <a:xfrm>
            <a:off x="4620686" y="4174837"/>
            <a:ext cx="403895" cy="378690"/>
          </a:xfrm>
          <a:prstGeom prst="actionButtonMovi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Action Button: End 9">
            <a:hlinkClick r:id="" action="ppaction://noaction" highlightClick="1"/>
          </p:cNvPr>
          <p:cNvSpPr/>
          <p:nvPr/>
        </p:nvSpPr>
        <p:spPr>
          <a:xfrm>
            <a:off x="5958924" y="3731491"/>
            <a:ext cx="360218" cy="322923"/>
          </a:xfrm>
          <a:prstGeom prst="actionButtonEnd">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Action Button: Return 10">
            <a:hlinkClick r:id="" action="ppaction://noaction" highlightClick="1"/>
          </p:cNvPr>
          <p:cNvSpPr/>
          <p:nvPr/>
        </p:nvSpPr>
        <p:spPr>
          <a:xfrm>
            <a:off x="6621437" y="3029941"/>
            <a:ext cx="398198" cy="367116"/>
          </a:xfrm>
          <a:prstGeom prst="actionButtonReturn">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Action Button: Return 11">
            <a:hlinkClick r:id="" action="ppaction://noaction" highlightClick="1"/>
          </p:cNvPr>
          <p:cNvSpPr/>
          <p:nvPr/>
        </p:nvSpPr>
        <p:spPr>
          <a:xfrm rot="10800000">
            <a:off x="7019635" y="2168786"/>
            <a:ext cx="398198" cy="367116"/>
          </a:xfrm>
          <a:prstGeom prst="actionButtonReturn">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Action Button: Home 12">
            <a:hlinkClick r:id="" action="ppaction://noaction" highlightClick="1"/>
          </p:cNvPr>
          <p:cNvSpPr/>
          <p:nvPr/>
        </p:nvSpPr>
        <p:spPr>
          <a:xfrm>
            <a:off x="10275454" y="1845513"/>
            <a:ext cx="478998" cy="358074"/>
          </a:xfrm>
          <a:prstGeom prst="actionButtonHom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Action Button: Movie 13">
            <a:hlinkClick r:id="" action="ppaction://noaction" highlightClick="1"/>
          </p:cNvPr>
          <p:cNvSpPr/>
          <p:nvPr/>
        </p:nvSpPr>
        <p:spPr>
          <a:xfrm>
            <a:off x="7562467" y="4946073"/>
            <a:ext cx="403895" cy="378690"/>
          </a:xfrm>
          <a:prstGeom prst="actionButtonMovi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Action Button: End 14">
            <a:hlinkClick r:id="" action="ppaction://noaction" highlightClick="1"/>
          </p:cNvPr>
          <p:cNvSpPr/>
          <p:nvPr/>
        </p:nvSpPr>
        <p:spPr>
          <a:xfrm>
            <a:off x="9708037" y="3779980"/>
            <a:ext cx="345928" cy="281360"/>
          </a:xfrm>
          <a:prstGeom prst="actionButtonEnd">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Action Button: Return 15">
            <a:hlinkClick r:id="" action="ppaction://noaction" highlightClick="1"/>
          </p:cNvPr>
          <p:cNvSpPr/>
          <p:nvPr/>
        </p:nvSpPr>
        <p:spPr>
          <a:xfrm>
            <a:off x="8944465" y="4447723"/>
            <a:ext cx="398198" cy="367116"/>
          </a:xfrm>
          <a:prstGeom prst="actionButtonReturn">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Action Button: Return 16">
            <a:hlinkClick r:id="" action="ppaction://noaction" highlightClick="1"/>
          </p:cNvPr>
          <p:cNvSpPr/>
          <p:nvPr/>
        </p:nvSpPr>
        <p:spPr>
          <a:xfrm rot="10800000">
            <a:off x="10076355" y="2794123"/>
            <a:ext cx="398198" cy="367116"/>
          </a:xfrm>
          <a:prstGeom prst="actionButtonReturn">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p:nvPr/>
        </p:nvSpPr>
        <p:spPr>
          <a:xfrm>
            <a:off x="5169877" y="371658"/>
            <a:ext cx="2715491" cy="276999"/>
          </a:xfrm>
          <a:prstGeom prst="rect">
            <a:avLst/>
          </a:prstGeom>
          <a:noFill/>
        </p:spPr>
        <p:txBody>
          <a:bodyPr wrap="square" rtlCol="0">
            <a:spAutoFit/>
          </a:bodyPr>
          <a:lstStyle/>
          <a:p>
            <a:r>
              <a:rPr lang="en-GB" sz="1200" dirty="0"/>
              <a:t>Traditional broadcast chain</a:t>
            </a:r>
          </a:p>
        </p:txBody>
      </p:sp>
      <p:sp>
        <p:nvSpPr>
          <p:cNvPr id="19" name="TextBox 18"/>
          <p:cNvSpPr txBox="1"/>
          <p:nvPr/>
        </p:nvSpPr>
        <p:spPr>
          <a:xfrm>
            <a:off x="9266204" y="526860"/>
            <a:ext cx="2715491" cy="276999"/>
          </a:xfrm>
          <a:prstGeom prst="rect">
            <a:avLst/>
          </a:prstGeom>
          <a:noFill/>
        </p:spPr>
        <p:txBody>
          <a:bodyPr wrap="square" rtlCol="0">
            <a:spAutoFit/>
          </a:bodyPr>
          <a:lstStyle/>
          <a:p>
            <a:r>
              <a:rPr lang="en-GB" sz="1200" dirty="0"/>
              <a:t>DTC broadcast chain</a:t>
            </a:r>
          </a:p>
        </p:txBody>
      </p:sp>
      <p:sp>
        <p:nvSpPr>
          <p:cNvPr id="20" name="TextBox 19"/>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Economics of DTC</a:t>
            </a:r>
          </a:p>
        </p:txBody>
      </p:sp>
    </p:spTree>
    <p:extLst>
      <p:ext uri="{BB962C8B-B14F-4D97-AF65-F5344CB8AC3E}">
        <p14:creationId xmlns:p14="http://schemas.microsoft.com/office/powerpoint/2010/main" val="316991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DTC shifts channel distribution costs from fixed to variable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13911219"/>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normAutofit fontScale="92500" lnSpcReduction="10000"/>
          </a:bodyPr>
          <a:lstStyle/>
          <a:p>
            <a:r>
              <a:rPr lang="en-GB" sz="1100" dirty="0"/>
              <a:t>The net effect of the differences between traditional broadcast and OTT distribution is that much of the fixed cost inherent in traditional linear broadcast models is shifted to a variable cost.</a:t>
            </a:r>
          </a:p>
          <a:p>
            <a:endParaRPr lang="en-GB" sz="1100" dirty="0"/>
          </a:p>
          <a:p>
            <a:r>
              <a:rPr lang="en-GB" sz="1100" dirty="0"/>
              <a:t>Both models incur fixed costs in the segment of the chain that involves content processing and transport to the point just prior to transmission to the end user, the difference is that with OTT there is a cost element at this point in the chain that scales with use.</a:t>
            </a:r>
          </a:p>
          <a:p>
            <a:endParaRPr lang="en-GB" sz="1100" dirty="0"/>
          </a:p>
          <a:p>
            <a:r>
              <a:rPr lang="en-GB" sz="1100" dirty="0"/>
              <a:t>This has several consequences:</a:t>
            </a:r>
          </a:p>
          <a:p>
            <a:endParaRPr lang="en-GB" sz="1100" dirty="0"/>
          </a:p>
          <a:p>
            <a:r>
              <a:rPr lang="en-GB" sz="1100" dirty="0"/>
              <a:t>1/ OTT DTC has a much lower set-up cost to get from concept to broadcast.</a:t>
            </a:r>
          </a:p>
          <a:p>
            <a:r>
              <a:rPr lang="en-GB" sz="1100" dirty="0"/>
              <a:t>2/ Time to market with OTT DTC is much faster.</a:t>
            </a:r>
          </a:p>
          <a:p>
            <a:r>
              <a:rPr lang="en-GB" sz="1100" dirty="0"/>
              <a:t>3/ Costs for DTC scale with the user base and therefore the revenue in a subscription relationship.</a:t>
            </a:r>
          </a:p>
          <a:p>
            <a:r>
              <a:rPr lang="en-GB" sz="1100" dirty="0"/>
              <a:t>4/ For small to medium-scale and supplementary distribution, CDN charges are now at levels that mean OTT is cheaper than traditional broadcast.</a:t>
            </a:r>
          </a:p>
          <a:p>
            <a:r>
              <a:rPr lang="en-GB" sz="1100" dirty="0"/>
              <a:t>5/ For large scale distribution and linear streaming, CDN costs will scale rapidly meaning investment in a broadcast model or managed IP network becomes sensible.</a:t>
            </a:r>
          </a:p>
          <a:p>
            <a:endParaRPr lang="en-GB" sz="1100" dirty="0"/>
          </a:p>
        </p:txBody>
      </p:sp>
      <p:sp>
        <p:nvSpPr>
          <p:cNvPr id="5" name="TextBox 4"/>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Economics of DTC</a:t>
            </a:r>
          </a:p>
        </p:txBody>
      </p:sp>
    </p:spTree>
    <p:extLst>
      <p:ext uri="{BB962C8B-B14F-4D97-AF65-F5344CB8AC3E}">
        <p14:creationId xmlns:p14="http://schemas.microsoft.com/office/powerpoint/2010/main" val="299475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Distribution costs only become an issue at large scale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7135449"/>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normAutofit fontScale="92500" lnSpcReduction="10000"/>
          </a:bodyPr>
          <a:lstStyle/>
          <a:p>
            <a:r>
              <a:rPr lang="en-GB" sz="1100" dirty="0"/>
              <a:t>Our calculations suggest that there are a number of bounds at which, for a single channel or service, OTT is less cost-effective than traditional satellite broadcast. Broadly for any definition (from SD to UHD) costs start to scale beyond broadcast beyond 10m viewers, even if watching an average of only one minute of content each a day.</a:t>
            </a:r>
          </a:p>
          <a:p>
            <a:endParaRPr lang="en-GB" sz="1100" dirty="0"/>
          </a:p>
          <a:p>
            <a:r>
              <a:rPr lang="en-GB" sz="1100" b="1" i="1" u="sng" dirty="0"/>
              <a:t>At the other extreme, for a daily viewer base below 20,000, OTT is always cheaper, even if all viewers watched five hours of content a day and all content was transmitted in UHD.</a:t>
            </a:r>
          </a:p>
          <a:p>
            <a:endParaRPr lang="en-GB" sz="1100" dirty="0"/>
          </a:p>
          <a:p>
            <a:r>
              <a:rPr lang="en-GB" sz="1100" dirty="0"/>
              <a:t>Within these bounds are a number of variations which decay in a stepped trend between cost effective and cost ineffective. Taking two hours a day as a mid-point (the average amount of content watched by a Netflix customer) and assuming all content in SD, OTT starts to scale beyond broadcast at 50,000 viewers per channel.</a:t>
            </a:r>
          </a:p>
          <a:p>
            <a:endParaRPr lang="en-GB" sz="1100" dirty="0"/>
          </a:p>
          <a:p>
            <a:r>
              <a:rPr lang="en-GB" sz="1100" dirty="0"/>
              <a:t>Clearly there are many other potential variables, from network architecture to the way in which compression and bit-rate scaling is applied. But these bounds are indicative of the way in which OTT variable costs can scale.</a:t>
            </a:r>
          </a:p>
        </p:txBody>
      </p:sp>
      <p:sp>
        <p:nvSpPr>
          <p:cNvPr id="5" name="TextBox 4"/>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Economics of DTC</a:t>
            </a:r>
          </a:p>
        </p:txBody>
      </p:sp>
      <p:sp>
        <p:nvSpPr>
          <p:cNvPr id="3" name="Down Arrow 2"/>
          <p:cNvSpPr/>
          <p:nvPr/>
        </p:nvSpPr>
        <p:spPr>
          <a:xfrm>
            <a:off x="10207869" y="3103685"/>
            <a:ext cx="1028700" cy="12924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Down Arrow 7"/>
          <p:cNvSpPr/>
          <p:nvPr/>
        </p:nvSpPr>
        <p:spPr>
          <a:xfrm rot="5400000">
            <a:off x="6104793" y="846992"/>
            <a:ext cx="1028700" cy="12924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10036419" y="2583825"/>
            <a:ext cx="1371600" cy="507831"/>
          </a:xfrm>
          <a:prstGeom prst="rect">
            <a:avLst/>
          </a:prstGeom>
          <a:solidFill>
            <a:schemeClr val="bg1"/>
          </a:solidFill>
        </p:spPr>
        <p:txBody>
          <a:bodyPr wrap="square" rtlCol="0">
            <a:spAutoFit/>
          </a:bodyPr>
          <a:lstStyle/>
          <a:p>
            <a:pPr algn="ctr"/>
            <a:r>
              <a:rPr lang="en-GB" sz="900" dirty="0"/>
              <a:t>Above 10m viewers a day broadcast is cheaper at all definitions.</a:t>
            </a:r>
          </a:p>
        </p:txBody>
      </p:sp>
      <p:sp>
        <p:nvSpPr>
          <p:cNvPr id="9" name="TextBox 8"/>
          <p:cNvSpPr txBox="1"/>
          <p:nvPr/>
        </p:nvSpPr>
        <p:spPr>
          <a:xfrm>
            <a:off x="7336813" y="1248102"/>
            <a:ext cx="1371600" cy="646331"/>
          </a:xfrm>
          <a:prstGeom prst="rect">
            <a:avLst/>
          </a:prstGeom>
          <a:solidFill>
            <a:schemeClr val="bg1"/>
          </a:solidFill>
        </p:spPr>
        <p:txBody>
          <a:bodyPr wrap="square" rtlCol="0">
            <a:spAutoFit/>
          </a:bodyPr>
          <a:lstStyle/>
          <a:p>
            <a:pPr algn="ctr"/>
            <a:r>
              <a:rPr lang="en-GB" sz="900" dirty="0"/>
              <a:t>Above 4hrs viewing per person a day, broadcast is cheaper at all definitions.</a:t>
            </a:r>
          </a:p>
        </p:txBody>
      </p:sp>
    </p:spTree>
    <p:extLst>
      <p:ext uri="{BB962C8B-B14F-4D97-AF65-F5344CB8AC3E}">
        <p14:creationId xmlns:p14="http://schemas.microsoft.com/office/powerpoint/2010/main" val="175160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typical OTT ARPU levels, margins get squeezed with large scale viewing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9318634"/>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normAutofit/>
          </a:bodyPr>
          <a:lstStyle/>
          <a:p>
            <a:r>
              <a:rPr lang="en-GB" sz="1000" dirty="0"/>
              <a:t>Of course, there are many variables in a margin, especially when a big chunk of cost (in this case distribution cost) is both variable and also scales alongside customer acquisition. </a:t>
            </a:r>
          </a:p>
          <a:p>
            <a:endParaRPr lang="en-GB" sz="1000" dirty="0"/>
          </a:p>
          <a:p>
            <a:r>
              <a:rPr lang="en-GB" sz="1000" dirty="0"/>
              <a:t>For illustrative purposes, we’ve looked at three levels of consumption from one to four hours; three broadcast definitions from SD to UHD; and three ARPU levels: $8, $10 and $12 with the assumption that $8 buys SD access; $10 buys HD and $12 buys UHD. Content costs have been set at 50% of revenue and marketing and fixed sales costs at $1.50 per customer. </a:t>
            </a:r>
          </a:p>
          <a:p>
            <a:endParaRPr lang="en-GB" sz="1000" dirty="0"/>
          </a:p>
          <a:p>
            <a:r>
              <a:rPr lang="en-GB" sz="1000" dirty="0"/>
              <a:t>What this shows is that only when DTC reaches fairly significant scale in terms of viewing do technical costs become an issue at the ARPU levels typical of single-provider </a:t>
            </a:r>
            <a:r>
              <a:rPr lang="en-GB" sz="1000" dirty="0" err="1"/>
              <a:t>SVoD</a:t>
            </a:r>
            <a:r>
              <a:rPr lang="en-GB" sz="1000" dirty="0"/>
              <a:t> service.</a:t>
            </a:r>
            <a:endParaRPr lang="en-GB" sz="1100" dirty="0">
              <a:solidFill>
                <a:srgbClr val="FF0000"/>
              </a:solidFill>
            </a:endParaRPr>
          </a:p>
        </p:txBody>
      </p:sp>
      <p:sp>
        <p:nvSpPr>
          <p:cNvPr id="9" name="TextBox 8"/>
          <p:cNvSpPr txBox="1"/>
          <p:nvPr/>
        </p:nvSpPr>
        <p:spPr>
          <a:xfrm>
            <a:off x="5384800" y="1071418"/>
            <a:ext cx="1366982" cy="461665"/>
          </a:xfrm>
          <a:prstGeom prst="rect">
            <a:avLst/>
          </a:prstGeom>
          <a:noFill/>
        </p:spPr>
        <p:txBody>
          <a:bodyPr wrap="square" rtlCol="0">
            <a:spAutoFit/>
          </a:bodyPr>
          <a:lstStyle/>
          <a:p>
            <a:pPr algn="ctr"/>
            <a:r>
              <a:rPr lang="en-GB" sz="1200" dirty="0"/>
              <a:t>1 hour viewing/day</a:t>
            </a:r>
          </a:p>
        </p:txBody>
      </p:sp>
      <p:sp>
        <p:nvSpPr>
          <p:cNvPr id="10" name="TextBox 9"/>
          <p:cNvSpPr txBox="1"/>
          <p:nvPr/>
        </p:nvSpPr>
        <p:spPr>
          <a:xfrm>
            <a:off x="7657549" y="1070612"/>
            <a:ext cx="1366982" cy="461665"/>
          </a:xfrm>
          <a:prstGeom prst="rect">
            <a:avLst/>
          </a:prstGeom>
          <a:noFill/>
        </p:spPr>
        <p:txBody>
          <a:bodyPr wrap="square" rtlCol="0">
            <a:spAutoFit/>
          </a:bodyPr>
          <a:lstStyle/>
          <a:p>
            <a:pPr algn="ctr"/>
            <a:r>
              <a:rPr lang="en-GB" sz="1200" dirty="0"/>
              <a:t>3 hours viewing/day</a:t>
            </a:r>
          </a:p>
        </p:txBody>
      </p:sp>
      <p:sp>
        <p:nvSpPr>
          <p:cNvPr id="11" name="TextBox 10"/>
          <p:cNvSpPr txBox="1"/>
          <p:nvPr/>
        </p:nvSpPr>
        <p:spPr>
          <a:xfrm>
            <a:off x="9781310" y="1071418"/>
            <a:ext cx="1366982" cy="461665"/>
          </a:xfrm>
          <a:prstGeom prst="rect">
            <a:avLst/>
          </a:prstGeom>
          <a:noFill/>
        </p:spPr>
        <p:txBody>
          <a:bodyPr wrap="square" rtlCol="0">
            <a:spAutoFit/>
          </a:bodyPr>
          <a:lstStyle/>
          <a:p>
            <a:pPr algn="ctr"/>
            <a:r>
              <a:rPr lang="en-GB" sz="1200" dirty="0"/>
              <a:t>4 hours viewing/day</a:t>
            </a:r>
          </a:p>
        </p:txBody>
      </p:sp>
      <p:sp>
        <p:nvSpPr>
          <p:cNvPr id="8" name="TextBox 7"/>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Economics of DTC</a:t>
            </a:r>
          </a:p>
        </p:txBody>
      </p:sp>
    </p:spTree>
    <p:extLst>
      <p:ext uri="{BB962C8B-B14F-4D97-AF65-F5344CB8AC3E}">
        <p14:creationId xmlns:p14="http://schemas.microsoft.com/office/powerpoint/2010/main" val="87774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The global opportunity for DTC</a:t>
            </a:r>
          </a:p>
        </p:txBody>
      </p:sp>
    </p:spTree>
    <p:extLst>
      <p:ext uri="{BB962C8B-B14F-4D97-AF65-F5344CB8AC3E}">
        <p14:creationId xmlns:p14="http://schemas.microsoft.com/office/powerpoint/2010/main" val="169838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Western and developed Asian markets should be key geographic targets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2986124"/>
              </p:ext>
            </p:extLst>
          </p:nvPr>
        </p:nvGraphicFramePr>
        <p:xfrm>
          <a:off x="4767263" y="273050"/>
          <a:ext cx="6815137" cy="27876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half" idx="2"/>
          </p:nvPr>
        </p:nvSpPr>
        <p:spPr/>
        <p:txBody>
          <a:bodyPr>
            <a:normAutofit/>
          </a:bodyPr>
          <a:lstStyle/>
          <a:p>
            <a:r>
              <a:rPr lang="en-GB" sz="1100" dirty="0"/>
              <a:t>Technologically speaking, OTT, IP and DTC allow rapid geographic scaling. But because OTT distribution is dependent on a third-party IP network for the final leg of its connection to the end user, the addressable market for DTC is to a large part dependent on local broadband uptake. </a:t>
            </a:r>
          </a:p>
          <a:p>
            <a:endParaRPr lang="en-GB" sz="1100" dirty="0"/>
          </a:p>
          <a:p>
            <a:r>
              <a:rPr lang="en-GB" sz="1100" dirty="0"/>
              <a:t>It’s hard to do an exact measure because streaming video content can be down-scaled to match network architecture, but we have analysed addressable market on the basis of speed requirements of 4Mbps for standard definition (SD) content; 10Mbps for high definition (HD) content; and 15Mbps for ultra HD (UHD) content. </a:t>
            </a:r>
          </a:p>
          <a:p>
            <a:endParaRPr lang="en-GB" sz="1100" dirty="0"/>
          </a:p>
          <a:p>
            <a:r>
              <a:rPr lang="en-GB" sz="1100" dirty="0"/>
              <a:t>Examining the top 20 markets in terms of the required-speed of broadband penetration for each type of content (SD/HD/UHD) throws up some interesting trends</a:t>
            </a:r>
            <a:r>
              <a:rPr lang="en-GB" sz="1200" dirty="0"/>
              <a:t>.</a:t>
            </a:r>
          </a:p>
        </p:txBody>
      </p:sp>
      <p:graphicFrame>
        <p:nvGraphicFramePr>
          <p:cNvPr id="16" name="Content Placeholder 15"/>
          <p:cNvGraphicFramePr>
            <a:graphicFrameLocks noGrp="1"/>
          </p:cNvGraphicFramePr>
          <p:nvPr>
            <p:ph idx="12"/>
            <p:extLst>
              <p:ext uri="{D42A27DB-BD31-4B8C-83A1-F6EECF244321}">
                <p14:modId xmlns:p14="http://schemas.microsoft.com/office/powerpoint/2010/main" val="1758762497"/>
              </p:ext>
            </p:extLst>
          </p:nvPr>
        </p:nvGraphicFramePr>
        <p:xfrm>
          <a:off x="4767263" y="3124200"/>
          <a:ext cx="6815137" cy="278606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rot="2705772">
            <a:off x="10654549" y="4680818"/>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rot="2705772">
            <a:off x="9804050" y="4680819"/>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rot="2705772">
            <a:off x="10980700" y="4760449"/>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DTC as a global opportunity</a:t>
            </a:r>
          </a:p>
        </p:txBody>
      </p:sp>
      <p:cxnSp>
        <p:nvCxnSpPr>
          <p:cNvPr id="24" name="Straight Connector 23"/>
          <p:cNvCxnSpPr/>
          <p:nvPr/>
        </p:nvCxnSpPr>
        <p:spPr>
          <a:xfrm>
            <a:off x="5569527" y="1736436"/>
            <a:ext cx="5859337" cy="1847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569527" y="4382654"/>
            <a:ext cx="5859337" cy="1847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582400" y="1666875"/>
            <a:ext cx="498764" cy="276999"/>
          </a:xfrm>
          <a:prstGeom prst="rect">
            <a:avLst/>
          </a:prstGeom>
          <a:noFill/>
          <a:ln>
            <a:solidFill>
              <a:schemeClr val="accent6"/>
            </a:solidFill>
          </a:ln>
        </p:spPr>
        <p:txBody>
          <a:bodyPr wrap="square" rtlCol="0">
            <a:spAutoFit/>
          </a:bodyPr>
          <a:lstStyle/>
          <a:p>
            <a:pPr algn="ctr"/>
            <a:r>
              <a:rPr lang="en-GB" sz="1200" dirty="0"/>
              <a:t>30%</a:t>
            </a:r>
          </a:p>
        </p:txBody>
      </p:sp>
      <p:sp>
        <p:nvSpPr>
          <p:cNvPr id="27" name="TextBox 26"/>
          <p:cNvSpPr txBox="1"/>
          <p:nvPr/>
        </p:nvSpPr>
        <p:spPr>
          <a:xfrm>
            <a:off x="11582400" y="4262627"/>
            <a:ext cx="498764" cy="276999"/>
          </a:xfrm>
          <a:prstGeom prst="rect">
            <a:avLst/>
          </a:prstGeom>
          <a:noFill/>
          <a:ln>
            <a:solidFill>
              <a:schemeClr val="accent6"/>
            </a:solidFill>
          </a:ln>
        </p:spPr>
        <p:txBody>
          <a:bodyPr wrap="square" rtlCol="0">
            <a:spAutoFit/>
          </a:bodyPr>
          <a:lstStyle/>
          <a:p>
            <a:pPr algn="ctr"/>
            <a:r>
              <a:rPr lang="en-GB" sz="1200" dirty="0"/>
              <a:t>30%</a:t>
            </a:r>
          </a:p>
        </p:txBody>
      </p:sp>
      <p:sp>
        <p:nvSpPr>
          <p:cNvPr id="28" name="TextBox 27"/>
          <p:cNvSpPr txBox="1"/>
          <p:nvPr/>
        </p:nvSpPr>
        <p:spPr>
          <a:xfrm>
            <a:off x="9391540" y="5871265"/>
            <a:ext cx="2761673" cy="230832"/>
          </a:xfrm>
          <a:prstGeom prst="rect">
            <a:avLst/>
          </a:prstGeom>
          <a:noFill/>
        </p:spPr>
        <p:txBody>
          <a:bodyPr wrap="square" rtlCol="0">
            <a:spAutoFit/>
          </a:bodyPr>
          <a:lstStyle/>
          <a:p>
            <a:r>
              <a:rPr lang="en-GB" sz="900" dirty="0"/>
              <a:t>Based on Q3 2015. Ampere analysis of Akamai data.</a:t>
            </a:r>
          </a:p>
        </p:txBody>
      </p:sp>
    </p:spTree>
    <p:extLst>
      <p:ext uri="{BB962C8B-B14F-4D97-AF65-F5344CB8AC3E}">
        <p14:creationId xmlns:p14="http://schemas.microsoft.com/office/powerpoint/2010/main" val="418084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UHD, only a handful of markets have sizable penetration</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6542672"/>
              </p:ext>
            </p:extLst>
          </p:nvPr>
        </p:nvGraphicFramePr>
        <p:xfrm>
          <a:off x="4767263" y="273050"/>
          <a:ext cx="6815137" cy="27876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sz="half" idx="2"/>
          </p:nvPr>
        </p:nvSpPr>
        <p:spPr/>
        <p:txBody>
          <a:bodyPr>
            <a:normAutofit/>
          </a:bodyPr>
          <a:lstStyle/>
          <a:p>
            <a:r>
              <a:rPr lang="en-GB" sz="1100" dirty="0"/>
              <a:t>Using penetration as a market measure, nearly all of the large-scale addressable markets are in Western Europe, North America or the advanced Asian markets of Singapore and Hong Kong. There are a few outliers, however. And </a:t>
            </a:r>
            <a:r>
              <a:rPr lang="en-GB" sz="1100" b="1" i="1" u="sng" dirty="0"/>
              <a:t>interestingly, some of the Central and Eastern European markets enter the top 20 for higher definition content thanks to the strong roll-out of fibre in several of the region’s countries.</a:t>
            </a:r>
          </a:p>
          <a:p>
            <a:endParaRPr lang="en-GB" sz="1100" dirty="0"/>
          </a:p>
          <a:p>
            <a:r>
              <a:rPr lang="en-GB" sz="1100" dirty="0"/>
              <a:t>What also becomes clear is that for quality HD and UHD distribution, the addressable market based on top 20 penetration markets drops off rapidly to below 30% of homes.</a:t>
            </a:r>
          </a:p>
          <a:p>
            <a:endParaRPr lang="en-GB" sz="1100" dirty="0"/>
          </a:p>
          <a:p>
            <a:r>
              <a:rPr lang="en-GB" sz="1100" dirty="0"/>
              <a:t>That’s still a decent size market, but it does illustrate starkly the importance of high-speed broadband access to the continued growth of </a:t>
            </a:r>
            <a:r>
              <a:rPr lang="en-GB" sz="1100" dirty="0" err="1"/>
              <a:t>SVoD</a:t>
            </a:r>
            <a:r>
              <a:rPr lang="en-GB" sz="1100" dirty="0"/>
              <a:t> and the emergence of a sustainable DTC channel market.</a:t>
            </a:r>
          </a:p>
          <a:p>
            <a:endParaRPr lang="en-GB" sz="1100" dirty="0"/>
          </a:p>
        </p:txBody>
      </p:sp>
      <p:sp>
        <p:nvSpPr>
          <p:cNvPr id="11" name="Rectangle 10"/>
          <p:cNvSpPr/>
          <p:nvPr/>
        </p:nvSpPr>
        <p:spPr>
          <a:xfrm rot="2705772">
            <a:off x="9841701" y="2175364"/>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rot="2705772">
            <a:off x="10648846" y="2231805"/>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DTC as a global opportunity</a:t>
            </a:r>
          </a:p>
        </p:txBody>
      </p:sp>
      <p:cxnSp>
        <p:nvCxnSpPr>
          <p:cNvPr id="14" name="Straight Connector 13"/>
          <p:cNvCxnSpPr/>
          <p:nvPr/>
        </p:nvCxnSpPr>
        <p:spPr>
          <a:xfrm>
            <a:off x="5560291" y="1814944"/>
            <a:ext cx="5859337" cy="1847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582400" y="1666875"/>
            <a:ext cx="498764" cy="276999"/>
          </a:xfrm>
          <a:prstGeom prst="rect">
            <a:avLst/>
          </a:prstGeom>
          <a:noFill/>
          <a:ln>
            <a:solidFill>
              <a:schemeClr val="accent6"/>
            </a:solidFill>
          </a:ln>
        </p:spPr>
        <p:txBody>
          <a:bodyPr wrap="square" rtlCol="0">
            <a:spAutoFit/>
          </a:bodyPr>
          <a:lstStyle/>
          <a:p>
            <a:pPr algn="ctr"/>
            <a:r>
              <a:rPr lang="en-GB" sz="1200" dirty="0"/>
              <a:t>30%</a:t>
            </a:r>
          </a:p>
        </p:txBody>
      </p:sp>
      <p:sp>
        <p:nvSpPr>
          <p:cNvPr id="16" name="TextBox 15"/>
          <p:cNvSpPr txBox="1"/>
          <p:nvPr/>
        </p:nvSpPr>
        <p:spPr>
          <a:xfrm>
            <a:off x="9391540" y="5871265"/>
            <a:ext cx="2761673" cy="230832"/>
          </a:xfrm>
          <a:prstGeom prst="rect">
            <a:avLst/>
          </a:prstGeom>
          <a:noFill/>
        </p:spPr>
        <p:txBody>
          <a:bodyPr wrap="square" rtlCol="0">
            <a:spAutoFit/>
          </a:bodyPr>
          <a:lstStyle/>
          <a:p>
            <a:r>
              <a:rPr lang="en-GB" sz="900" dirty="0"/>
              <a:t>Based on Q3 2015. Ampere analysis of Akamai data.</a:t>
            </a:r>
          </a:p>
        </p:txBody>
      </p:sp>
    </p:spTree>
    <p:extLst>
      <p:ext uri="{BB962C8B-B14F-4D97-AF65-F5344CB8AC3E}">
        <p14:creationId xmlns:p14="http://schemas.microsoft.com/office/powerpoint/2010/main" val="4281659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number of emerging markets in Asia and </a:t>
            </a:r>
            <a:r>
              <a:rPr lang="en-GB" dirty="0" err="1"/>
              <a:t>Latam</a:t>
            </a:r>
            <a:r>
              <a:rPr lang="en-GB" dirty="0"/>
              <a:t> also look like strong prospects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93644250"/>
              </p:ext>
            </p:extLst>
          </p:nvPr>
        </p:nvGraphicFramePr>
        <p:xfrm>
          <a:off x="4767263" y="273050"/>
          <a:ext cx="6815137" cy="27876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normAutofit/>
          </a:bodyPr>
          <a:lstStyle/>
          <a:p>
            <a:r>
              <a:rPr lang="en-GB" sz="1100" dirty="0"/>
              <a:t>But addressable market isn’t all about penetration. In fact size is arguably more important for targeting DTC launches. Analysing the same data on the basis of gross number of addressable homes at each video definition level creates a much wider geographic spread. The beauty of targeting a wired platform is that it’s almost certain that customers will be concentrated in urban areas, meaning marketing should be easier even in apparently large land-area markets.</a:t>
            </a:r>
          </a:p>
          <a:p>
            <a:endParaRPr lang="en-GB" sz="1100" dirty="0"/>
          </a:p>
          <a:p>
            <a:r>
              <a:rPr lang="en-GB" sz="1100" b="1" i="1" u="sng" dirty="0"/>
              <a:t>What’s clear is that there are a number of significant opportunities in emerging markets for DTC with large addressable markets in key countries in Central and Eastern Europe, Asia and Latin America.</a:t>
            </a:r>
          </a:p>
          <a:p>
            <a:endParaRPr lang="en-GB" sz="1100" dirty="0"/>
          </a:p>
          <a:p>
            <a:r>
              <a:rPr lang="en-GB" sz="1100" dirty="0"/>
              <a:t>Suddenly markets like China, Russia, Mexico, Thailand and Brazil look very attractive…assuming content owners can get the cost/income ratio right.</a:t>
            </a:r>
          </a:p>
        </p:txBody>
      </p:sp>
      <p:graphicFrame>
        <p:nvGraphicFramePr>
          <p:cNvPr id="12" name="Content Placeholder 11"/>
          <p:cNvGraphicFramePr>
            <a:graphicFrameLocks noGrp="1"/>
          </p:cNvGraphicFramePr>
          <p:nvPr>
            <p:ph idx="12"/>
            <p:extLst>
              <p:ext uri="{D42A27DB-BD31-4B8C-83A1-F6EECF244321}">
                <p14:modId xmlns:p14="http://schemas.microsoft.com/office/powerpoint/2010/main" val="3356625998"/>
              </p:ext>
            </p:extLst>
          </p:nvPr>
        </p:nvGraphicFramePr>
        <p:xfrm>
          <a:off x="4767263" y="3124200"/>
          <a:ext cx="6815137" cy="27860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DTC as a global opportunity</a:t>
            </a:r>
          </a:p>
        </p:txBody>
      </p:sp>
      <p:sp>
        <p:nvSpPr>
          <p:cNvPr id="13" name="Rectangle 12"/>
          <p:cNvSpPr/>
          <p:nvPr/>
        </p:nvSpPr>
        <p:spPr>
          <a:xfrm rot="2705772">
            <a:off x="9804715" y="2118521"/>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rot="2705772">
            <a:off x="10130904" y="2155740"/>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rot="2705772">
            <a:off x="6546139" y="2138420"/>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rot="2705772">
            <a:off x="8585457" y="2175363"/>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rot="2705772">
            <a:off x="10624775" y="2223585"/>
            <a:ext cx="235656" cy="800375"/>
          </a:xfrm>
          <a:prstGeom prst="rect">
            <a:avLst/>
          </a:prstGeom>
          <a:noFill/>
          <a:ln w="25400">
            <a:solidFill>
              <a:schemeClr val="accent6"/>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5477163" y="2032682"/>
            <a:ext cx="5859337" cy="1847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1490036" y="1926177"/>
            <a:ext cx="498764" cy="276999"/>
          </a:xfrm>
          <a:prstGeom prst="rect">
            <a:avLst/>
          </a:prstGeom>
          <a:noFill/>
          <a:ln>
            <a:solidFill>
              <a:schemeClr val="accent6"/>
            </a:solidFill>
          </a:ln>
        </p:spPr>
        <p:txBody>
          <a:bodyPr wrap="square" rtlCol="0">
            <a:spAutoFit/>
          </a:bodyPr>
          <a:lstStyle/>
          <a:p>
            <a:pPr algn="ctr"/>
            <a:r>
              <a:rPr lang="en-GB" sz="1200" dirty="0"/>
              <a:t>10m</a:t>
            </a:r>
          </a:p>
        </p:txBody>
      </p:sp>
      <p:sp>
        <p:nvSpPr>
          <p:cNvPr id="20" name="TextBox 18"/>
          <p:cNvSpPr txBox="1"/>
          <p:nvPr/>
        </p:nvSpPr>
        <p:spPr>
          <a:xfrm>
            <a:off x="11479595" y="4575327"/>
            <a:ext cx="498764" cy="276999"/>
          </a:xfrm>
          <a:prstGeom prst="rect">
            <a:avLst/>
          </a:prstGeom>
          <a:noFill/>
          <a:ln>
            <a:solidFill>
              <a:schemeClr val="accent6"/>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dirty="0"/>
              <a:t>10m</a:t>
            </a:r>
          </a:p>
        </p:txBody>
      </p:sp>
      <p:sp>
        <p:nvSpPr>
          <p:cNvPr id="21" name="TextBox 20"/>
          <p:cNvSpPr txBox="1"/>
          <p:nvPr/>
        </p:nvSpPr>
        <p:spPr>
          <a:xfrm>
            <a:off x="9391540" y="5871265"/>
            <a:ext cx="2761673" cy="230832"/>
          </a:xfrm>
          <a:prstGeom prst="rect">
            <a:avLst/>
          </a:prstGeom>
          <a:noFill/>
        </p:spPr>
        <p:txBody>
          <a:bodyPr wrap="square" rtlCol="0">
            <a:spAutoFit/>
          </a:bodyPr>
          <a:lstStyle/>
          <a:p>
            <a:r>
              <a:rPr lang="en-GB" sz="900" dirty="0"/>
              <a:t>Based on Q3 2015. Ampere analysis of Akamai data.</a:t>
            </a:r>
          </a:p>
        </p:txBody>
      </p:sp>
    </p:spTree>
    <p:extLst>
      <p:ext uri="{BB962C8B-B14F-4D97-AF65-F5344CB8AC3E}">
        <p14:creationId xmlns:p14="http://schemas.microsoft.com/office/powerpoint/2010/main" val="395336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val="2120585401"/>
              </p:ext>
            </p:extLst>
          </p:nvPr>
        </p:nvGraphicFramePr>
        <p:xfrm>
          <a:off x="924790" y="1404372"/>
          <a:ext cx="10261370" cy="3875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dirty="0"/>
              <a:t>Executive summary</a:t>
            </a:r>
          </a:p>
        </p:txBody>
      </p:sp>
      <p:sp>
        <p:nvSpPr>
          <p:cNvPr id="4" name="Oval 3"/>
          <p:cNvSpPr/>
          <p:nvPr/>
        </p:nvSpPr>
        <p:spPr>
          <a:xfrm>
            <a:off x="1419303" y="3405922"/>
            <a:ext cx="623043" cy="605810"/>
          </a:xfrm>
          <a:prstGeom prst="ellipse">
            <a:avLst/>
          </a:prstGeom>
          <a:blipFill rotWithShape="0">
            <a:blip r:embed="rId7"/>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6" name="Oval 5"/>
          <p:cNvSpPr/>
          <p:nvPr/>
        </p:nvSpPr>
        <p:spPr>
          <a:xfrm>
            <a:off x="1268163" y="2121026"/>
            <a:ext cx="623043" cy="605810"/>
          </a:xfrm>
          <a:prstGeom prst="ellipse">
            <a:avLst/>
          </a:prstGeom>
          <a:blipFill rotWithShape="0">
            <a:blip r:embed="rId8"/>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7" name="Oval 6"/>
          <p:cNvSpPr/>
          <p:nvPr/>
        </p:nvSpPr>
        <p:spPr>
          <a:xfrm>
            <a:off x="1259371" y="4011369"/>
            <a:ext cx="623043" cy="605810"/>
          </a:xfrm>
          <a:prstGeom prst="ellipse">
            <a:avLst/>
          </a:prstGeom>
          <a:blipFill rotWithShape="0">
            <a:blip r:embed="rId9">
              <a:duotone>
                <a:schemeClr val="accent3">
                  <a:shade val="45000"/>
                  <a:satMod val="135000"/>
                </a:schemeClr>
                <a:prstClr val="white"/>
              </a:duotone>
            </a:blip>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Oval 7"/>
          <p:cNvSpPr/>
          <p:nvPr/>
        </p:nvSpPr>
        <p:spPr>
          <a:xfrm>
            <a:off x="933196" y="4572859"/>
            <a:ext cx="623043" cy="605810"/>
          </a:xfrm>
          <a:prstGeom prst="ellipse">
            <a:avLst/>
          </a:prstGeom>
          <a:blipFill rotWithShape="0">
            <a:blip r:embed="rId10">
              <a:duotone>
                <a:schemeClr val="accent3">
                  <a:shade val="45000"/>
                  <a:satMod val="135000"/>
                </a:schemeClr>
                <a:prstClr val="white"/>
              </a:duotone>
            </a:blip>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Oval 8"/>
          <p:cNvSpPr/>
          <p:nvPr/>
        </p:nvSpPr>
        <p:spPr>
          <a:xfrm>
            <a:off x="1419303" y="2759749"/>
            <a:ext cx="623043" cy="605810"/>
          </a:xfrm>
          <a:prstGeom prst="ellipse">
            <a:avLst/>
          </a:prstGeom>
          <a:blipFill rotWithShape="0">
            <a:blip r:embed="rId8"/>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32968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 for UHD, few addressable markets pass 5m homes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40636676"/>
              </p:ext>
            </p:extLst>
          </p:nvPr>
        </p:nvGraphicFramePr>
        <p:xfrm>
          <a:off x="4767263" y="273050"/>
          <a:ext cx="6815137" cy="27876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normAutofit/>
          </a:bodyPr>
          <a:lstStyle/>
          <a:p>
            <a:r>
              <a:rPr lang="en-GB" sz="1100" dirty="0"/>
              <a:t>The addressable market for UHD content looks low. But even for UHD, because the overall volume is likely to be low and sporadic (that is only some content will be in UHD), </a:t>
            </a:r>
            <a:r>
              <a:rPr lang="en-GB" sz="1100" b="1" i="1" u="sng" dirty="0"/>
              <a:t>OTT is arguably still a highly efficient way to deliver where the broadband infrastructure is in place</a:t>
            </a:r>
            <a:r>
              <a:rPr lang="en-GB" sz="1100" dirty="0"/>
              <a:t>.</a:t>
            </a:r>
          </a:p>
          <a:p>
            <a:endParaRPr lang="en-GB" sz="1100" dirty="0"/>
          </a:p>
          <a:p>
            <a:r>
              <a:rPr lang="en-GB" sz="1100" dirty="0"/>
              <a:t>Some content, like animation for example, would of course stream in UHD at a lower bit rate. But for live action streaming UHD OTT would reduce the countries with a significant customer base to a handful. </a:t>
            </a:r>
          </a:p>
          <a:p>
            <a:endParaRPr lang="en-GB" sz="1100" dirty="0"/>
          </a:p>
          <a:p>
            <a:r>
              <a:rPr lang="en-GB" sz="1100" dirty="0"/>
              <a:t>Even here, though, there is a good geographic spread, including markets as diverse as USA, Japan, Ukraine, Romania and Germany.</a:t>
            </a:r>
          </a:p>
        </p:txBody>
      </p:sp>
      <p:sp>
        <p:nvSpPr>
          <p:cNvPr id="6" name="TextBox 5"/>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DTC as a global opportunity</a:t>
            </a:r>
          </a:p>
        </p:txBody>
      </p:sp>
      <p:cxnSp>
        <p:nvCxnSpPr>
          <p:cNvPr id="11" name="Straight Connector 10"/>
          <p:cNvCxnSpPr/>
          <p:nvPr/>
        </p:nvCxnSpPr>
        <p:spPr>
          <a:xfrm>
            <a:off x="5230288" y="1731752"/>
            <a:ext cx="6102730" cy="18473"/>
          </a:xfrm>
          <a:prstGeom prst="line">
            <a:avLst/>
          </a:prstGeom>
          <a:ln>
            <a:solidFill>
              <a:schemeClr val="accent6"/>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1479595" y="1620695"/>
            <a:ext cx="498764" cy="276999"/>
          </a:xfrm>
          <a:prstGeom prst="rect">
            <a:avLst/>
          </a:prstGeom>
          <a:noFill/>
          <a:ln>
            <a:solidFill>
              <a:schemeClr val="accent6"/>
            </a:solidFill>
          </a:ln>
        </p:spPr>
        <p:txBody>
          <a:bodyPr wrap="square" rtlCol="0">
            <a:spAutoFit/>
          </a:bodyPr>
          <a:lstStyle/>
          <a:p>
            <a:pPr algn="ctr"/>
            <a:r>
              <a:rPr lang="en-GB" sz="1200" dirty="0"/>
              <a:t>10m</a:t>
            </a:r>
          </a:p>
        </p:txBody>
      </p:sp>
      <p:sp>
        <p:nvSpPr>
          <p:cNvPr id="14" name="TextBox 13"/>
          <p:cNvSpPr txBox="1"/>
          <p:nvPr/>
        </p:nvSpPr>
        <p:spPr>
          <a:xfrm>
            <a:off x="9391540" y="5871265"/>
            <a:ext cx="2761673" cy="230832"/>
          </a:xfrm>
          <a:prstGeom prst="rect">
            <a:avLst/>
          </a:prstGeom>
          <a:noFill/>
        </p:spPr>
        <p:txBody>
          <a:bodyPr wrap="square" rtlCol="0">
            <a:spAutoFit/>
          </a:bodyPr>
          <a:lstStyle/>
          <a:p>
            <a:r>
              <a:rPr lang="en-GB" sz="900" dirty="0"/>
              <a:t>Based on Q3 2015. Ampere analysis of Akamai data.</a:t>
            </a:r>
          </a:p>
        </p:txBody>
      </p:sp>
    </p:spTree>
    <p:extLst>
      <p:ext uri="{BB962C8B-B14F-4D97-AF65-F5344CB8AC3E}">
        <p14:creationId xmlns:p14="http://schemas.microsoft.com/office/powerpoint/2010/main" val="331309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Rights still represent a bottle-neck to pan-regional launch</a:t>
            </a:r>
          </a:p>
        </p:txBody>
      </p:sp>
      <p:sp>
        <p:nvSpPr>
          <p:cNvPr id="7" name="Text Placeholder 6"/>
          <p:cNvSpPr>
            <a:spLocks noGrp="1"/>
          </p:cNvSpPr>
          <p:nvPr>
            <p:ph type="body" sz="half" idx="2"/>
          </p:nvPr>
        </p:nvSpPr>
        <p:spPr>
          <a:xfrm>
            <a:off x="609602" y="2345804"/>
            <a:ext cx="4314090" cy="3703304"/>
          </a:xfrm>
        </p:spPr>
        <p:txBody>
          <a:bodyPr>
            <a:noAutofit/>
          </a:bodyPr>
          <a:lstStyle/>
          <a:p>
            <a:r>
              <a:rPr lang="en-GB" sz="1100" dirty="0"/>
              <a:t>The ‘Netflix smile’ is an illustration of the difficulty of pan-regional licensing in the subscription window. Netflix has a large amount of content licensed in only one or two markets and a large amount (comprised almost entirely of originals) in a very large number of its markets…but not much in the middle.</a:t>
            </a:r>
          </a:p>
          <a:p>
            <a:endParaRPr lang="en-GB" sz="1100" dirty="0"/>
          </a:p>
          <a:p>
            <a:r>
              <a:rPr lang="en-GB" sz="1100" dirty="0"/>
              <a:t>Thus, the key bottle-neck to wide geographic expansion in the subscription or free window (post on-demand) is content access. Those able to execute such a roll-out are likely to have one or several of the following:</a:t>
            </a:r>
          </a:p>
          <a:p>
            <a:pPr marL="171450" indent="-171450">
              <a:buFont typeface="Arial" panose="020B0604020202020204" pitchFamily="34" charset="0"/>
              <a:buChar char="•"/>
            </a:pPr>
            <a:r>
              <a:rPr lang="en-GB" sz="1100" dirty="0"/>
              <a:t>	Access to significant archive of content</a:t>
            </a:r>
          </a:p>
          <a:p>
            <a:pPr marL="171450" indent="-171450">
              <a:buFont typeface="Arial" panose="020B0604020202020204" pitchFamily="34" charset="0"/>
              <a:buChar char="•"/>
            </a:pPr>
            <a:r>
              <a:rPr lang="en-GB" sz="1100" dirty="0"/>
              <a:t>	Significant in-house production facilities</a:t>
            </a:r>
          </a:p>
          <a:p>
            <a:pPr marL="171450" indent="-171450">
              <a:buFont typeface="Arial" panose="020B0604020202020204" pitchFamily="34" charset="0"/>
              <a:buChar char="•"/>
            </a:pPr>
            <a:r>
              <a:rPr lang="en-GB" sz="1100" dirty="0"/>
              <a:t>	Targeted own original production </a:t>
            </a:r>
          </a:p>
          <a:p>
            <a:pPr marL="171450" indent="-171450">
              <a:buFont typeface="Arial" panose="020B0604020202020204" pitchFamily="34" charset="0"/>
              <a:buChar char="•"/>
            </a:pPr>
            <a:r>
              <a:rPr lang="en-GB" sz="1100" dirty="0"/>
              <a:t>	Slate of low-value globally acquired content </a:t>
            </a:r>
          </a:p>
          <a:p>
            <a:pPr marL="171450" indent="-171450">
              <a:buFont typeface="Arial" panose="020B0604020202020204" pitchFamily="34" charset="0"/>
              <a:buChar char="•"/>
            </a:pPr>
            <a:r>
              <a:rPr lang="en-GB" sz="1100" dirty="0"/>
              <a:t>  	Large volume of short-form or user-generated 	content.</a:t>
            </a:r>
          </a:p>
          <a:p>
            <a:r>
              <a:rPr lang="en-GB" sz="1100" b="1" i="1" u="sng" dirty="0"/>
              <a:t>While that may seem like a challenging list, it actually encompasses a wide range of operations</a:t>
            </a:r>
            <a:r>
              <a:rPr lang="en-GB" sz="1100" dirty="0"/>
              <a:t> from groups like Vice Media through to major single-country broadcasters and news organisations to the Hollywood majors.</a:t>
            </a:r>
          </a:p>
          <a:p>
            <a:r>
              <a:rPr lang="en-GB" sz="1100" dirty="0"/>
              <a:t> </a:t>
            </a:r>
          </a:p>
        </p:txBody>
      </p:sp>
      <p:graphicFrame>
        <p:nvGraphicFramePr>
          <p:cNvPr id="8" name="Content Placeholder 8"/>
          <p:cNvGraphicFramePr>
            <a:graphicFrameLocks noGrp="1"/>
          </p:cNvGraphicFramePr>
          <p:nvPr>
            <p:ph idx="1"/>
            <p:extLst>
              <p:ext uri="{D42A27DB-BD31-4B8C-83A1-F6EECF244321}">
                <p14:modId xmlns:p14="http://schemas.microsoft.com/office/powerpoint/2010/main" val="99363888"/>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DTC as a global opportunity</a:t>
            </a:r>
          </a:p>
        </p:txBody>
      </p:sp>
    </p:spTree>
    <p:extLst>
      <p:ext uri="{BB962C8B-B14F-4D97-AF65-F5344CB8AC3E}">
        <p14:creationId xmlns:p14="http://schemas.microsoft.com/office/powerpoint/2010/main" val="427025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Putting it all together: The next-generation bundle</a:t>
            </a:r>
          </a:p>
        </p:txBody>
      </p:sp>
    </p:spTree>
    <p:extLst>
      <p:ext uri="{BB962C8B-B14F-4D97-AF65-F5344CB8AC3E}">
        <p14:creationId xmlns:p14="http://schemas.microsoft.com/office/powerpoint/2010/main" val="1552885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Consumers are already building their own next-generation bundles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8321381"/>
              </p:ext>
            </p:extLst>
          </p:nvPr>
        </p:nvGraphicFramePr>
        <p:xfrm>
          <a:off x="4767263" y="273050"/>
          <a:ext cx="6815137" cy="563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half" idx="2"/>
          </p:nvPr>
        </p:nvSpPr>
        <p:spPr/>
        <p:txBody>
          <a:bodyPr>
            <a:normAutofit/>
          </a:bodyPr>
          <a:lstStyle/>
          <a:p>
            <a:r>
              <a:rPr lang="en-GB" sz="1100" b="1" i="1" u="sng" dirty="0"/>
              <a:t>A significant segment of the TV population is already demonstrating a willingness to create their own TV bundles </a:t>
            </a:r>
            <a:r>
              <a:rPr lang="en-GB" sz="1100" dirty="0"/>
              <a:t>by grouping OTT video and music streaming services (some of which may be from traditional pay TV providers). Our research indicates that consumers tend to take multiple OTT services rather than expecting one provider to satisfy all of their content needs. </a:t>
            </a:r>
          </a:p>
          <a:p>
            <a:endParaRPr lang="en-GB" sz="1100" dirty="0"/>
          </a:p>
          <a:p>
            <a:r>
              <a:rPr lang="en-GB" sz="1100" dirty="0"/>
              <a:t>Taking the UK Netflix customer base by way of illustration, Netflix subscribers are almost twice as likely as average to also have Amazon Prime Instant Video. They are 1.5 times more likely to take Now TV from Sky and use the video catch-up apps of the main broadcast groups. They are two and a half times more likely to take Spotify streaming music service.</a:t>
            </a:r>
          </a:p>
          <a:p>
            <a:endParaRPr lang="en-GB" sz="1100" dirty="0"/>
          </a:p>
          <a:p>
            <a:r>
              <a:rPr lang="en-GB" sz="1100" b="1" i="1" u="sng" dirty="0"/>
              <a:t>DTC is a natural addition to the next generation bundle.</a:t>
            </a:r>
          </a:p>
        </p:txBody>
      </p:sp>
      <p:pic>
        <p:nvPicPr>
          <p:cNvPr id="2" name="Picture 1"/>
          <p:cNvPicPr>
            <a:picLocks noChangeAspect="1"/>
          </p:cNvPicPr>
          <p:nvPr/>
        </p:nvPicPr>
        <p:blipFill>
          <a:blip r:embed="rId7"/>
          <a:stretch>
            <a:fillRect/>
          </a:stretch>
        </p:blipFill>
        <p:spPr>
          <a:xfrm>
            <a:off x="6230360" y="2796381"/>
            <a:ext cx="1800225" cy="590550"/>
          </a:xfrm>
          <a:prstGeom prst="rect">
            <a:avLst/>
          </a:prstGeom>
        </p:spPr>
      </p:pic>
      <p:pic>
        <p:nvPicPr>
          <p:cNvPr id="7" name="Picture 6"/>
          <p:cNvPicPr>
            <a:picLocks noChangeAspect="1"/>
          </p:cNvPicPr>
          <p:nvPr/>
        </p:nvPicPr>
        <p:blipFill>
          <a:blip r:embed="rId8"/>
          <a:stretch>
            <a:fillRect/>
          </a:stretch>
        </p:blipFill>
        <p:spPr>
          <a:xfrm>
            <a:off x="8728362" y="2072954"/>
            <a:ext cx="1014846" cy="346739"/>
          </a:xfrm>
          <a:prstGeom prst="rect">
            <a:avLst/>
          </a:prstGeom>
        </p:spPr>
      </p:pic>
      <p:pic>
        <p:nvPicPr>
          <p:cNvPr id="8" name="Picture 7"/>
          <p:cNvPicPr>
            <a:picLocks noChangeAspect="1"/>
          </p:cNvPicPr>
          <p:nvPr/>
        </p:nvPicPr>
        <p:blipFill>
          <a:blip r:embed="rId9"/>
          <a:stretch>
            <a:fillRect/>
          </a:stretch>
        </p:blipFill>
        <p:spPr>
          <a:xfrm>
            <a:off x="7849109" y="856254"/>
            <a:ext cx="879253" cy="352858"/>
          </a:xfrm>
          <a:prstGeom prst="rect">
            <a:avLst/>
          </a:prstGeom>
        </p:spPr>
      </p:pic>
      <p:pic>
        <p:nvPicPr>
          <p:cNvPr id="2052" name="Picture 4" descr="http://d2c87l0yth4zbw-2.global.ssl.fastly.net/i/_global/open-graph-defaul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91627" y="3661940"/>
            <a:ext cx="888315" cy="4663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1">
            <a:clrChange>
              <a:clrFrom>
                <a:srgbClr val="FFFFFF"/>
              </a:clrFrom>
              <a:clrTo>
                <a:srgbClr val="FFFFFF">
                  <a:alpha val="0"/>
                </a:srgbClr>
              </a:clrTo>
            </a:clrChange>
          </a:blip>
          <a:stretch>
            <a:fillRect/>
          </a:stretch>
        </p:blipFill>
        <p:spPr>
          <a:xfrm>
            <a:off x="7849109" y="4655129"/>
            <a:ext cx="514376" cy="394132"/>
          </a:xfrm>
          <a:prstGeom prst="rect">
            <a:avLst/>
          </a:prstGeom>
        </p:spPr>
      </p:pic>
      <p:pic>
        <p:nvPicPr>
          <p:cNvPr id="11" name="Picture 10"/>
          <p:cNvPicPr>
            <a:picLocks noChangeAspect="1"/>
          </p:cNvPicPr>
          <p:nvPr/>
        </p:nvPicPr>
        <p:blipFill>
          <a:blip r:embed="rId12"/>
          <a:stretch>
            <a:fillRect/>
          </a:stretch>
        </p:blipFill>
        <p:spPr>
          <a:xfrm>
            <a:off x="8147463" y="4960169"/>
            <a:ext cx="725198" cy="410383"/>
          </a:xfrm>
          <a:prstGeom prst="rect">
            <a:avLst/>
          </a:prstGeom>
        </p:spPr>
      </p:pic>
      <p:pic>
        <p:nvPicPr>
          <p:cNvPr id="12" name="Picture 11"/>
          <p:cNvPicPr>
            <a:picLocks noChangeAspect="1"/>
          </p:cNvPicPr>
          <p:nvPr/>
        </p:nvPicPr>
        <p:blipFill>
          <a:blip r:embed="rId13"/>
          <a:stretch>
            <a:fillRect/>
          </a:stretch>
        </p:blipFill>
        <p:spPr>
          <a:xfrm>
            <a:off x="7902430" y="5331522"/>
            <a:ext cx="724334" cy="270889"/>
          </a:xfrm>
          <a:prstGeom prst="rect">
            <a:avLst/>
          </a:prstGeom>
        </p:spPr>
      </p:pic>
      <p:sp>
        <p:nvSpPr>
          <p:cNvPr id="13" name="TextBox 12"/>
          <p:cNvSpPr txBox="1"/>
          <p:nvPr/>
        </p:nvSpPr>
        <p:spPr>
          <a:xfrm>
            <a:off x="5227781" y="5794846"/>
            <a:ext cx="5070764" cy="230832"/>
          </a:xfrm>
          <a:prstGeom prst="rect">
            <a:avLst/>
          </a:prstGeom>
          <a:noFill/>
        </p:spPr>
        <p:txBody>
          <a:bodyPr wrap="square" rtlCol="0">
            <a:spAutoFit/>
          </a:bodyPr>
          <a:lstStyle/>
          <a:p>
            <a:r>
              <a:rPr lang="en-GB" sz="900" dirty="0"/>
              <a:t>UK Netflix customers (255/1002 sample survey)</a:t>
            </a:r>
          </a:p>
        </p:txBody>
      </p:sp>
      <p:sp>
        <p:nvSpPr>
          <p:cNvPr id="14" name="TextBox 13"/>
          <p:cNvSpPr txBox="1"/>
          <p:nvPr/>
        </p:nvSpPr>
        <p:spPr>
          <a:xfrm>
            <a:off x="0" y="0"/>
            <a:ext cx="1985818"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The next-generation bundle</a:t>
            </a:r>
          </a:p>
        </p:txBody>
      </p:sp>
    </p:spTree>
    <p:extLst>
      <p:ext uri="{BB962C8B-B14F-4D97-AF65-F5344CB8AC3E}">
        <p14:creationId xmlns:p14="http://schemas.microsoft.com/office/powerpoint/2010/main" val="61365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Particularly a segment we call the ‘Content Connoisseur’</a:t>
            </a:r>
          </a:p>
        </p:txBody>
      </p:sp>
      <p:sp>
        <p:nvSpPr>
          <p:cNvPr id="7" name="Content Placeholder 6"/>
          <p:cNvSpPr>
            <a:spLocks noGrp="1"/>
          </p:cNvSpPr>
          <p:nvPr>
            <p:ph idx="1"/>
          </p:nvPr>
        </p:nvSpPr>
        <p:spPr>
          <a:xfrm>
            <a:off x="5975897" y="649181"/>
            <a:ext cx="5581515" cy="4803761"/>
          </a:xfrm>
        </p:spPr>
        <p:txBody>
          <a:bodyPr>
            <a:normAutofit lnSpcReduction="10000"/>
          </a:bodyPr>
          <a:lstStyle/>
          <a:p>
            <a:pPr marL="0" indent="0">
              <a:buNone/>
            </a:pPr>
            <a:r>
              <a:rPr lang="en-US" i="1" dirty="0"/>
              <a:t> </a:t>
            </a:r>
            <a:endParaRPr lang="en-GB" dirty="0"/>
          </a:p>
          <a:p>
            <a:r>
              <a:rPr lang="en-US" dirty="0"/>
              <a:t>Young, wealthy &amp; highly engaged with both content and devices.</a:t>
            </a:r>
          </a:p>
          <a:p>
            <a:endParaRPr lang="en-US" dirty="0"/>
          </a:p>
          <a:p>
            <a:endParaRPr lang="en-US" dirty="0"/>
          </a:p>
          <a:p>
            <a:r>
              <a:rPr lang="en-US" dirty="0"/>
              <a:t>Love to have the latest technology and don’t mind paying for it. </a:t>
            </a:r>
          </a:p>
          <a:p>
            <a:endParaRPr lang="en-US" dirty="0"/>
          </a:p>
          <a:p>
            <a:endParaRPr lang="en-US" dirty="0"/>
          </a:p>
          <a:p>
            <a:r>
              <a:rPr lang="en-US" dirty="0"/>
              <a:t>Watch a little less TV than average, </a:t>
            </a:r>
            <a:r>
              <a:rPr lang="en-US" dirty="0" err="1"/>
              <a:t>favour</a:t>
            </a:r>
            <a:r>
              <a:rPr lang="en-US" dirty="0"/>
              <a:t> on-demand, online and catch-up TV. </a:t>
            </a:r>
          </a:p>
          <a:p>
            <a:endParaRPr lang="en-US" dirty="0"/>
          </a:p>
          <a:p>
            <a:endParaRPr lang="en-US" dirty="0"/>
          </a:p>
          <a:p>
            <a:r>
              <a:rPr lang="en-US" dirty="0"/>
              <a:t>Big challenge is that this group truly believes they simply won’t need broadcast TV within the next five years.</a:t>
            </a:r>
            <a:endParaRPr lang="en-GB" dirty="0"/>
          </a:p>
          <a:p>
            <a:endParaRPr lang="en-GB" dirty="0"/>
          </a:p>
        </p:txBody>
      </p:sp>
      <p:sp>
        <p:nvSpPr>
          <p:cNvPr id="8" name="Text Placeholder 7"/>
          <p:cNvSpPr>
            <a:spLocks noGrp="1"/>
          </p:cNvSpPr>
          <p:nvPr>
            <p:ph type="body" sz="half" idx="2"/>
          </p:nvPr>
        </p:nvSpPr>
        <p:spPr>
          <a:xfrm>
            <a:off x="609601" y="2345804"/>
            <a:ext cx="4100944" cy="3565003"/>
          </a:xfrm>
        </p:spPr>
        <p:txBody>
          <a:bodyPr>
            <a:normAutofit/>
          </a:bodyPr>
          <a:lstStyle/>
          <a:p>
            <a:r>
              <a:rPr lang="en-GB" sz="1100" dirty="0"/>
              <a:t>Those consumers building their own next-generation bundles are of a distinct type. It’s a consumer segment we’ve identified and named the Content Connoisseur. </a:t>
            </a:r>
            <a:r>
              <a:rPr lang="en-GB" sz="1100" b="1" i="1" u="sng" dirty="0"/>
              <a:t>This segment is likely to be a key target for direct to consumer channels and services because everything about their behaviour, viewing, device preferences and content preferences suggests that DTC would align well with their needs</a:t>
            </a:r>
            <a:r>
              <a:rPr lang="en-GB" sz="1100" b="1" dirty="0"/>
              <a:t> </a:t>
            </a:r>
            <a:r>
              <a:rPr lang="en-GB" sz="1100" dirty="0"/>
              <a:t>and fit nicely into the home-made bundle.</a:t>
            </a:r>
          </a:p>
          <a:p>
            <a:endParaRPr lang="en-GB" sz="1100" i="1" dirty="0"/>
          </a:p>
          <a:p>
            <a:r>
              <a:rPr lang="en-GB" sz="1100" dirty="0"/>
              <a:t>In addition to building their own video and entertainment bundles, this segment likes a wide range of content above and beyond the traditional premium drivers of sport and blockbuster movies. </a:t>
            </a:r>
          </a:p>
          <a:p>
            <a:endParaRPr lang="en-GB" sz="1100" i="1" dirty="0"/>
          </a:p>
          <a:p>
            <a:r>
              <a:rPr lang="en-GB" sz="1100" dirty="0"/>
              <a:t>This is another reason why DTC fits perfectly into the next generation bundle: content from art house, to comedy to news and music programming is all popular among this segment.</a:t>
            </a:r>
          </a:p>
          <a:p>
            <a:endParaRPr lang="en-GB" sz="1100" i="1" dirty="0"/>
          </a:p>
          <a:p>
            <a:endParaRPr lang="en-GB" sz="1100" i="1" dirty="0"/>
          </a:p>
          <a:p>
            <a:endParaRPr lang="en-GB" sz="1100" i="1" dirty="0"/>
          </a:p>
          <a:p>
            <a:endParaRPr lang="en-GB" sz="1100" i="1" dirty="0"/>
          </a:p>
          <a:p>
            <a:endParaRPr lang="en-GB" sz="1100" i="1" dirty="0"/>
          </a:p>
          <a:p>
            <a:endParaRPr lang="en-GB" sz="1100"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6794" y="1979271"/>
            <a:ext cx="1005643" cy="962268"/>
          </a:xfrm>
          <a:prstGeom prst="rect">
            <a:avLst/>
          </a:prstGeom>
        </p:spPr>
      </p:pic>
      <p:sp>
        <p:nvSpPr>
          <p:cNvPr id="10" name="TextBox 9"/>
          <p:cNvSpPr txBox="1"/>
          <p:nvPr/>
        </p:nvSpPr>
        <p:spPr>
          <a:xfrm>
            <a:off x="0" y="0"/>
            <a:ext cx="1985818"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The next-generation bundle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7042" y="3130675"/>
            <a:ext cx="1005643" cy="962268"/>
          </a:xfrm>
          <a:prstGeom prst="rect">
            <a:avLst/>
          </a:prstGeom>
        </p:spPr>
      </p:pic>
      <p:sp>
        <p:nvSpPr>
          <p:cNvPr id="4" name="TextBox 3"/>
          <p:cNvSpPr txBox="1"/>
          <p:nvPr/>
        </p:nvSpPr>
        <p:spPr>
          <a:xfrm>
            <a:off x="5512777" y="679581"/>
            <a:ext cx="650631" cy="1015663"/>
          </a:xfrm>
          <a:prstGeom prst="rect">
            <a:avLst/>
          </a:prstGeom>
          <a:solidFill>
            <a:schemeClr val="bg1"/>
          </a:solidFill>
        </p:spPr>
        <p:txBody>
          <a:bodyPr wrap="square" rtlCol="0">
            <a:spAutoFit/>
          </a:bodyPr>
          <a:lstStyle/>
          <a:p>
            <a:r>
              <a:rPr lang="en-GB" sz="6000" dirty="0">
                <a:effectLst>
                  <a:outerShdw blurRad="38100" dist="38100" dir="2700000" algn="tl">
                    <a:srgbClr val="000000">
                      <a:alpha val="43137"/>
                    </a:srgbClr>
                  </a:outerShdw>
                </a:effectLst>
              </a:rPr>
              <a:t>$</a:t>
            </a:r>
          </a:p>
        </p:txBody>
      </p:sp>
      <p:sp>
        <p:nvSpPr>
          <p:cNvPr id="2" name="Rectangle 1"/>
          <p:cNvSpPr/>
          <p:nvPr/>
        </p:nvSpPr>
        <p:spPr>
          <a:xfrm>
            <a:off x="5383172" y="4545622"/>
            <a:ext cx="918040" cy="46031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t>EXIT</a:t>
            </a:r>
          </a:p>
        </p:txBody>
      </p:sp>
    </p:spTree>
    <p:extLst>
      <p:ext uri="{BB962C8B-B14F-4D97-AF65-F5344CB8AC3E}">
        <p14:creationId xmlns:p14="http://schemas.microsoft.com/office/powerpoint/2010/main" val="2486586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Connoisseur’s watch TV differently</a:t>
            </a:r>
          </a:p>
        </p:txBody>
      </p:sp>
      <p:graphicFrame>
        <p:nvGraphicFramePr>
          <p:cNvPr id="7" name="Content Placeholder 6"/>
          <p:cNvGraphicFramePr>
            <a:graphicFrameLocks noGrp="1"/>
          </p:cNvGraphicFramePr>
          <p:nvPr>
            <p:ph sz="half" idx="1"/>
            <p:extLst/>
          </p:nvPr>
        </p:nvGraphicFramePr>
        <p:xfrm>
          <a:off x="609600" y="1543051"/>
          <a:ext cx="5384800" cy="4383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nvPr>
        </p:nvGraphicFramePr>
        <p:xfrm>
          <a:off x="6068291" y="1440874"/>
          <a:ext cx="5615709" cy="463280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2616689" y="2153461"/>
            <a:ext cx="1133276" cy="451713"/>
          </a:xfrm>
          <a:prstGeom prst="wedgeRectCallout">
            <a:avLst>
              <a:gd name="adj1" fmla="val -39959"/>
              <a:gd name="adj2" fmla="val 6808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chemeClr val="tx1">
                    <a:lumMod val="65000"/>
                    <a:lumOff val="35000"/>
                  </a:schemeClr>
                </a:solidFill>
              </a:rPr>
              <a:t>They watch a little less TV</a:t>
            </a:r>
          </a:p>
        </p:txBody>
      </p:sp>
      <p:sp>
        <p:nvSpPr>
          <p:cNvPr id="10" name="Rectangular Callout 9"/>
          <p:cNvSpPr/>
          <p:nvPr/>
        </p:nvSpPr>
        <p:spPr>
          <a:xfrm>
            <a:off x="3108577" y="4934608"/>
            <a:ext cx="1047785" cy="404016"/>
          </a:xfrm>
          <a:prstGeom prst="wedgeRectCallout">
            <a:avLst>
              <a:gd name="adj1" fmla="val -52724"/>
              <a:gd name="adj2" fmla="val -7649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chemeClr val="tx1">
                    <a:lumMod val="65000"/>
                    <a:lumOff val="35000"/>
                  </a:schemeClr>
                </a:solidFill>
              </a:rPr>
              <a:t>And a lot less linear</a:t>
            </a:r>
          </a:p>
        </p:txBody>
      </p:sp>
      <p:sp>
        <p:nvSpPr>
          <p:cNvPr id="13" name="Rectangular Callout 12"/>
          <p:cNvSpPr/>
          <p:nvPr/>
        </p:nvSpPr>
        <p:spPr>
          <a:xfrm>
            <a:off x="9717143" y="2389517"/>
            <a:ext cx="1671294" cy="758446"/>
          </a:xfrm>
          <a:prstGeom prst="wedgeRectCallout">
            <a:avLst>
              <a:gd name="adj1" fmla="val -41552"/>
              <a:gd name="adj2" fmla="val 8484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solidFill>
                  <a:schemeClr val="tx1">
                    <a:lumMod val="65000"/>
                    <a:lumOff val="35000"/>
                  </a:schemeClr>
                </a:solidFill>
              </a:rPr>
              <a:t>And they use apps for a good part of their viewing</a:t>
            </a:r>
          </a:p>
        </p:txBody>
      </p:sp>
      <p:sp>
        <p:nvSpPr>
          <p:cNvPr id="15" name="TextBox 14"/>
          <p:cNvSpPr txBox="1"/>
          <p:nvPr/>
        </p:nvSpPr>
        <p:spPr>
          <a:xfrm>
            <a:off x="0" y="0"/>
            <a:ext cx="1985818"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The next-generation bundle</a:t>
            </a:r>
          </a:p>
        </p:txBody>
      </p:sp>
    </p:spTree>
    <p:extLst>
      <p:ext uri="{BB962C8B-B14F-4D97-AF65-F5344CB8AC3E}">
        <p14:creationId xmlns:p14="http://schemas.microsoft.com/office/powerpoint/2010/main" val="92525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next generation bundle is not necessarily about ditching paid-for TV</a:t>
            </a:r>
          </a:p>
        </p:txBody>
      </p:sp>
      <p:sp>
        <p:nvSpPr>
          <p:cNvPr id="4" name="Text Placeholder 3"/>
          <p:cNvSpPr>
            <a:spLocks noGrp="1"/>
          </p:cNvSpPr>
          <p:nvPr>
            <p:ph type="body" sz="half" idx="2"/>
          </p:nvPr>
        </p:nvSpPr>
        <p:spPr/>
        <p:txBody>
          <a:bodyPr>
            <a:normAutofit/>
          </a:bodyPr>
          <a:lstStyle/>
          <a:p>
            <a:r>
              <a:rPr lang="en-GB" sz="1100" dirty="0"/>
              <a:t>It’s important to state that building next-generation bundles—and by extension DTC—is not a matter or rejecting paid-for television. </a:t>
            </a:r>
            <a:r>
              <a:rPr lang="en-GB" sz="1100" b="1" i="1" u="sng" dirty="0"/>
              <a:t>Taking multiple OTT and DTC services quickly adds up to a monthly spend similar to traditional pay TV</a:t>
            </a:r>
            <a:r>
              <a:rPr lang="en-GB" sz="1100" dirty="0"/>
              <a:t>…the difference of course being that the ARPU is split across multiple ‘platforms’.</a:t>
            </a:r>
          </a:p>
          <a:p>
            <a:endParaRPr lang="en-GB" sz="1100" dirty="0"/>
          </a:p>
          <a:p>
            <a:r>
              <a:rPr lang="en-GB" sz="1100" dirty="0"/>
              <a:t>If we accept that DTC is natural evolution of the supplementary channel business and, further, accept that there is a market opportunity for next generation bundles centred on aggregation of multiple streaming services, then we have a natural home for DTC options and a ready-made business model for the relationship between platform and content provider. </a:t>
            </a:r>
          </a:p>
          <a:p>
            <a:endParaRPr lang="en-GB" sz="1100" dirty="0"/>
          </a:p>
          <a:p>
            <a:endParaRPr lang="en-GB" sz="1100" dirty="0"/>
          </a:p>
        </p:txBody>
      </p:sp>
      <p:pic>
        <p:nvPicPr>
          <p:cNvPr id="5" name="Picture 2" descr="https://localtvwghp.files.wordpress.com/2014/07/netflix-logo.png?w=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3048" y="4867057"/>
            <a:ext cx="1659435" cy="933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filmschoolrejects.com/images/amazon-prime-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161" y="3717180"/>
            <a:ext cx="1795209" cy="1009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cdn.mos.techradar.com/art/av_accessories/DisneyLife/DisneyLife_logo_cropped-970-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9410" y="1784964"/>
            <a:ext cx="1546711" cy="8674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help.nowtv.com/servlet/rtaImage?eid=ka1G000000027Cl&amp;feoid=00NG0000008ZSAf&amp;refid=0EMG00000004K9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366" y="612461"/>
            <a:ext cx="1892799" cy="12492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729664" y="1104494"/>
            <a:ext cx="946654" cy="369332"/>
          </a:xfrm>
          <a:prstGeom prst="rect">
            <a:avLst/>
          </a:prstGeom>
          <a:solidFill>
            <a:schemeClr val="bg1"/>
          </a:solidFill>
          <a:ln>
            <a:noFill/>
          </a:ln>
        </p:spPr>
        <p:txBody>
          <a:bodyPr wrap="square" rtlCol="0">
            <a:spAutoFit/>
          </a:bodyPr>
          <a:lstStyle/>
          <a:p>
            <a:r>
              <a:rPr lang="en-GB" dirty="0"/>
              <a:t>£9.99</a:t>
            </a:r>
          </a:p>
        </p:txBody>
      </p:sp>
      <p:sp>
        <p:nvSpPr>
          <p:cNvPr id="10" name="TextBox 9"/>
          <p:cNvSpPr txBox="1"/>
          <p:nvPr/>
        </p:nvSpPr>
        <p:spPr>
          <a:xfrm>
            <a:off x="8729664" y="2016641"/>
            <a:ext cx="946654" cy="369332"/>
          </a:xfrm>
          <a:prstGeom prst="rect">
            <a:avLst/>
          </a:prstGeom>
          <a:solidFill>
            <a:schemeClr val="bg1"/>
          </a:solidFill>
          <a:ln>
            <a:noFill/>
          </a:ln>
        </p:spPr>
        <p:txBody>
          <a:bodyPr wrap="square" rtlCol="0">
            <a:spAutoFit/>
          </a:bodyPr>
          <a:lstStyle/>
          <a:p>
            <a:r>
              <a:rPr lang="en-GB" dirty="0"/>
              <a:t>£9.99</a:t>
            </a:r>
          </a:p>
        </p:txBody>
      </p:sp>
      <p:sp>
        <p:nvSpPr>
          <p:cNvPr id="11" name="TextBox 10"/>
          <p:cNvSpPr txBox="1"/>
          <p:nvPr/>
        </p:nvSpPr>
        <p:spPr>
          <a:xfrm>
            <a:off x="8729664" y="4057450"/>
            <a:ext cx="946654" cy="369332"/>
          </a:xfrm>
          <a:prstGeom prst="rect">
            <a:avLst/>
          </a:prstGeom>
          <a:solidFill>
            <a:schemeClr val="bg1"/>
          </a:solidFill>
          <a:ln>
            <a:noFill/>
          </a:ln>
        </p:spPr>
        <p:txBody>
          <a:bodyPr wrap="square" rtlCol="0">
            <a:spAutoFit/>
          </a:bodyPr>
          <a:lstStyle/>
          <a:p>
            <a:r>
              <a:rPr lang="en-GB" dirty="0"/>
              <a:t>£5.99</a:t>
            </a:r>
          </a:p>
        </p:txBody>
      </p:sp>
      <p:sp>
        <p:nvSpPr>
          <p:cNvPr id="12" name="TextBox 11"/>
          <p:cNvSpPr txBox="1"/>
          <p:nvPr/>
        </p:nvSpPr>
        <p:spPr>
          <a:xfrm>
            <a:off x="8729664" y="5149107"/>
            <a:ext cx="946654" cy="369332"/>
          </a:xfrm>
          <a:prstGeom prst="rect">
            <a:avLst/>
          </a:prstGeom>
          <a:solidFill>
            <a:schemeClr val="bg1"/>
          </a:solidFill>
          <a:ln>
            <a:noFill/>
          </a:ln>
        </p:spPr>
        <p:txBody>
          <a:bodyPr wrap="square" rtlCol="0">
            <a:spAutoFit/>
          </a:bodyPr>
          <a:lstStyle/>
          <a:p>
            <a:r>
              <a:rPr lang="en-GB" dirty="0"/>
              <a:t>£5.99+</a:t>
            </a:r>
          </a:p>
        </p:txBody>
      </p:sp>
      <p:pic>
        <p:nvPicPr>
          <p:cNvPr id="13" name="Picture 14" descr="http://help.nowtv.com/servlet/rtaImage?eid=ka1G0000000277l&amp;feoid=00NG0000008ZSAf&amp;refid=0EMG00000004K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156" y="2591216"/>
            <a:ext cx="1869218" cy="12336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729664" y="3022125"/>
            <a:ext cx="946654" cy="369332"/>
          </a:xfrm>
          <a:prstGeom prst="rect">
            <a:avLst/>
          </a:prstGeom>
          <a:solidFill>
            <a:schemeClr val="bg1"/>
          </a:solidFill>
          <a:ln>
            <a:noFill/>
          </a:ln>
        </p:spPr>
        <p:txBody>
          <a:bodyPr wrap="square" rtlCol="0">
            <a:spAutoFit/>
          </a:bodyPr>
          <a:lstStyle/>
          <a:p>
            <a:r>
              <a:rPr lang="en-GB" dirty="0"/>
              <a:t>£6.99</a:t>
            </a:r>
          </a:p>
        </p:txBody>
      </p:sp>
      <p:sp>
        <p:nvSpPr>
          <p:cNvPr id="15" name="TextBox 14"/>
          <p:cNvSpPr txBox="1"/>
          <p:nvPr/>
        </p:nvSpPr>
        <p:spPr>
          <a:xfrm rot="5400000">
            <a:off x="8120791" y="3066445"/>
            <a:ext cx="4849091" cy="461665"/>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400" dirty="0">
                <a:solidFill>
                  <a:schemeClr val="tx1">
                    <a:lumMod val="65000"/>
                    <a:lumOff val="35000"/>
                  </a:schemeClr>
                </a:solidFill>
              </a:rPr>
              <a:t>£38.95/month</a:t>
            </a:r>
          </a:p>
        </p:txBody>
      </p:sp>
      <p:sp>
        <p:nvSpPr>
          <p:cNvPr id="16" name="TextBox 15"/>
          <p:cNvSpPr txBox="1"/>
          <p:nvPr/>
        </p:nvSpPr>
        <p:spPr>
          <a:xfrm>
            <a:off x="0" y="0"/>
            <a:ext cx="1985818"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The next-generation bundle</a:t>
            </a:r>
          </a:p>
        </p:txBody>
      </p:sp>
    </p:spTree>
    <p:extLst>
      <p:ext uri="{BB962C8B-B14F-4D97-AF65-F5344CB8AC3E}">
        <p14:creationId xmlns:p14="http://schemas.microsoft.com/office/powerpoint/2010/main" val="2764570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Discussion points</a:t>
            </a:r>
          </a:p>
        </p:txBody>
      </p:sp>
      <p:sp>
        <p:nvSpPr>
          <p:cNvPr id="6" name="Content Placeholder 5"/>
          <p:cNvSpPr>
            <a:spLocks noGrp="1"/>
          </p:cNvSpPr>
          <p:nvPr>
            <p:ph sz="half" idx="1"/>
          </p:nvPr>
        </p:nvSpPr>
        <p:spPr/>
        <p:txBody>
          <a:bodyPr>
            <a:normAutofit/>
          </a:bodyPr>
          <a:lstStyle/>
          <a:p>
            <a:r>
              <a:rPr lang="en-GB" sz="1400" dirty="0"/>
              <a:t>Is Cloud TV right for all?</a:t>
            </a:r>
          </a:p>
          <a:p>
            <a:endParaRPr lang="en-GB" sz="1400" dirty="0"/>
          </a:p>
          <a:p>
            <a:r>
              <a:rPr lang="en-GB" sz="1400" dirty="0"/>
              <a:t>What are the advantages and pitfalls of TV in the cloud?</a:t>
            </a:r>
          </a:p>
          <a:p>
            <a:endParaRPr lang="en-GB" sz="1400" dirty="0"/>
          </a:p>
          <a:p>
            <a:r>
              <a:rPr lang="en-GB" sz="1400" dirty="0"/>
              <a:t>How do content owners manage scaling costs?</a:t>
            </a:r>
          </a:p>
          <a:p>
            <a:endParaRPr lang="en-GB" sz="1400" dirty="0"/>
          </a:p>
          <a:p>
            <a:r>
              <a:rPr lang="en-GB" sz="1400" dirty="0"/>
              <a:t>When does partnership with an existing local pay TV service make sense and why?</a:t>
            </a:r>
          </a:p>
          <a:p>
            <a:endParaRPr lang="en-GB" sz="1400" dirty="0"/>
          </a:p>
          <a:p>
            <a:r>
              <a:rPr lang="en-GB" sz="1400" dirty="0"/>
              <a:t>Where does DTC fit in the wider entertainment bundle?</a:t>
            </a:r>
          </a:p>
          <a:p>
            <a:endParaRPr lang="en-GB" sz="1400" dirty="0"/>
          </a:p>
          <a:p>
            <a:r>
              <a:rPr lang="en-GB" sz="1400" dirty="0"/>
              <a:t>How should content owners think about ARPU and how should they balance ARPU/cost across a diverse range of markets?</a:t>
            </a:r>
          </a:p>
          <a:p>
            <a:endParaRPr lang="en-GB" sz="1400" dirty="0"/>
          </a:p>
          <a:p>
            <a:r>
              <a:rPr lang="en-GB" sz="1400" dirty="0"/>
              <a:t>Is pan-regional scaling a pipe –dream, what are the issues?</a:t>
            </a:r>
          </a:p>
        </p:txBody>
      </p:sp>
      <p:sp>
        <p:nvSpPr>
          <p:cNvPr id="7" name="Content Placeholder 6"/>
          <p:cNvSpPr>
            <a:spLocks noGrp="1"/>
          </p:cNvSpPr>
          <p:nvPr>
            <p:ph sz="half" idx="2"/>
          </p:nvPr>
        </p:nvSpPr>
        <p:spPr/>
        <p:txBody>
          <a:bodyPr>
            <a:normAutofit/>
          </a:bodyPr>
          <a:lstStyle/>
          <a:p>
            <a:r>
              <a:rPr lang="en-GB" sz="1400" dirty="0"/>
              <a:t>Where are the key geographic targets and what role will emerging TV markets play in DTC?</a:t>
            </a:r>
          </a:p>
          <a:p>
            <a:endParaRPr lang="en-GB" sz="1400" dirty="0"/>
          </a:p>
          <a:p>
            <a:r>
              <a:rPr lang="en-GB" sz="1400" dirty="0"/>
              <a:t>Is there a role for re-aggregation of OTT and DTC services?</a:t>
            </a:r>
          </a:p>
          <a:p>
            <a:endParaRPr lang="en-GB" sz="1400" dirty="0"/>
          </a:p>
          <a:p>
            <a:r>
              <a:rPr lang="en-GB" sz="1400" dirty="0"/>
              <a:t>What will the next-generation TV bundle look like in five years time?</a:t>
            </a:r>
          </a:p>
          <a:p>
            <a:endParaRPr lang="en-GB" sz="1400" dirty="0"/>
          </a:p>
          <a:p>
            <a:r>
              <a:rPr lang="en-GB" sz="1400" dirty="0"/>
              <a:t>What rights issues remain for wide geographic role-out?</a:t>
            </a:r>
          </a:p>
          <a:p>
            <a:endParaRPr lang="en-GB" sz="1400" dirty="0"/>
          </a:p>
          <a:p>
            <a:r>
              <a:rPr lang="en-GB" sz="1400" dirty="0"/>
              <a:t>What types of content are best suited to a DTC launch?</a:t>
            </a:r>
          </a:p>
          <a:p>
            <a:endParaRPr lang="en-GB" sz="1400" dirty="0"/>
          </a:p>
          <a:p>
            <a:r>
              <a:rPr lang="en-GB" sz="1400" dirty="0"/>
              <a:t>What type of consumer is DTC targeting?</a:t>
            </a:r>
          </a:p>
          <a:p>
            <a:endParaRPr lang="en-GB" sz="1400" dirty="0"/>
          </a:p>
          <a:p>
            <a:r>
              <a:rPr lang="en-GB" sz="1400" dirty="0"/>
              <a:t>Are there segments for which DTC won’t work or has the TV market reached a point where DTC is for all?</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p:txBody>
      </p:sp>
      <p:sp>
        <p:nvSpPr>
          <p:cNvPr id="8" name="TextBox 7"/>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Discussion points</a:t>
            </a:r>
          </a:p>
        </p:txBody>
      </p:sp>
    </p:spTree>
    <p:extLst>
      <p:ext uri="{BB962C8B-B14F-4D97-AF65-F5344CB8AC3E}">
        <p14:creationId xmlns:p14="http://schemas.microsoft.com/office/powerpoint/2010/main" val="640410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www.ampereanalysis.com</a:t>
            </a:r>
          </a:p>
        </p:txBody>
      </p:sp>
    </p:spTree>
    <p:extLst>
      <p:ext uri="{BB962C8B-B14F-4D97-AF65-F5344CB8AC3E}">
        <p14:creationId xmlns:p14="http://schemas.microsoft.com/office/powerpoint/2010/main" val="372042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Why now for Direct-to-Consumer?</a:t>
            </a:r>
          </a:p>
        </p:txBody>
      </p:sp>
    </p:spTree>
    <p:extLst>
      <p:ext uri="{BB962C8B-B14F-4D97-AF65-F5344CB8AC3E}">
        <p14:creationId xmlns:p14="http://schemas.microsoft.com/office/powerpoint/2010/main" val="2928468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Direct-to-Consumer is now a business reality</a:t>
            </a:r>
          </a:p>
        </p:txBody>
      </p:sp>
      <p:sp>
        <p:nvSpPr>
          <p:cNvPr id="9" name="Text Placeholder 8"/>
          <p:cNvSpPr>
            <a:spLocks noGrp="1"/>
          </p:cNvSpPr>
          <p:nvPr>
            <p:ph type="body" sz="half" idx="2"/>
          </p:nvPr>
        </p:nvSpPr>
        <p:spPr/>
        <p:txBody>
          <a:bodyPr>
            <a:normAutofit/>
          </a:bodyPr>
          <a:lstStyle/>
          <a:p>
            <a:r>
              <a:rPr lang="en-GB" sz="1000" dirty="0"/>
              <a:t>Barely three years ago, the thought of major channel-brands launching Over-the-Top (OTT)-only direct-to-consumer (DTC) services seemed to many merely a foolish pipedream. With Netflix already on the scene, and viewed widely as the axis of evil to the traditional TV business, strong pay channel brands and content owners needed to stick together. The prevailing thinking was that channels going DTC would do so at the expense of their traditional, and highly lucrative, channel carriage deals and content rights agreements. Why bite the hands that feeds you, right?</a:t>
            </a:r>
          </a:p>
          <a:p>
            <a:endParaRPr lang="en-GB" sz="1000" dirty="0"/>
          </a:p>
          <a:p>
            <a:r>
              <a:rPr lang="en-GB" sz="1000" dirty="0"/>
              <a:t>Well, it will have escaped no-one that things have changed. </a:t>
            </a:r>
            <a:r>
              <a:rPr lang="en-GB" sz="1000" b="1" i="1" u="sng" dirty="0"/>
              <a:t>Major content owners like Disney, HBO and NBC Universal have all taken the DTC plunge without destroying their traditional business. Platforms too, have changed the way they view OTT</a:t>
            </a:r>
            <a:r>
              <a:rPr lang="en-GB" sz="1000" dirty="0"/>
              <a:t> with major operators like Sky in the UK, </a:t>
            </a:r>
            <a:r>
              <a:rPr lang="en-GB" sz="1000" dirty="0" err="1"/>
              <a:t>Viasat</a:t>
            </a:r>
            <a:r>
              <a:rPr lang="en-GB" sz="1000" dirty="0"/>
              <a:t> in Scandinavia and DirecTV in the US launching stand-alone, contract-free OTT options alongside their traditional distribution platforms. Expect many more to follow. </a:t>
            </a:r>
          </a:p>
        </p:txBody>
      </p:sp>
      <p:graphicFrame>
        <p:nvGraphicFramePr>
          <p:cNvPr id="10" name="Content Placeholder 8"/>
          <p:cNvGraphicFramePr>
            <a:graphicFrameLocks noGrp="1"/>
          </p:cNvGraphicFramePr>
          <p:nvPr>
            <p:ph idx="1"/>
            <p:extLst>
              <p:ext uri="{D42A27DB-BD31-4B8C-83A1-F6EECF244321}">
                <p14:modId xmlns:p14="http://schemas.microsoft.com/office/powerpoint/2010/main" val="4001177798"/>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Why Direct-to-Consumer?</a:t>
            </a:r>
          </a:p>
        </p:txBody>
      </p:sp>
    </p:spTree>
    <p:extLst>
      <p:ext uri="{BB962C8B-B14F-4D97-AF65-F5344CB8AC3E}">
        <p14:creationId xmlns:p14="http://schemas.microsoft.com/office/powerpoint/2010/main" val="314363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have been a number of fundamental shifts in the TV economy over the last decade</a:t>
            </a:r>
          </a:p>
        </p:txBody>
      </p:sp>
      <p:sp>
        <p:nvSpPr>
          <p:cNvPr id="4" name="Text Placeholder 3"/>
          <p:cNvSpPr>
            <a:spLocks noGrp="1"/>
          </p:cNvSpPr>
          <p:nvPr>
            <p:ph type="body" sz="half" idx="2"/>
          </p:nvPr>
        </p:nvSpPr>
        <p:spPr/>
        <p:txBody>
          <a:bodyPr>
            <a:normAutofit/>
          </a:bodyPr>
          <a:lstStyle/>
          <a:p>
            <a:r>
              <a:rPr lang="en-GB" sz="1000" dirty="0"/>
              <a:t>So what exactly was it that led to this major change in industry outlook? The answer lies in an acronym: </a:t>
            </a:r>
            <a:r>
              <a:rPr lang="en-GB" sz="1000" dirty="0" err="1"/>
              <a:t>SVoD</a:t>
            </a:r>
            <a:r>
              <a:rPr lang="en-GB" sz="1000" dirty="0"/>
              <a:t> (subscription video on demand).</a:t>
            </a:r>
          </a:p>
          <a:p>
            <a:endParaRPr lang="en-GB" sz="1000" dirty="0"/>
          </a:p>
          <a:p>
            <a:r>
              <a:rPr lang="en-GB" sz="1000" dirty="0"/>
              <a:t>But while new </a:t>
            </a:r>
            <a:r>
              <a:rPr lang="en-GB" sz="1000" dirty="0" err="1"/>
              <a:t>SVoD</a:t>
            </a:r>
            <a:r>
              <a:rPr lang="en-GB" sz="1000" dirty="0"/>
              <a:t> services get the majority of press coverage when ever changes in the TV landscape are discussed, </a:t>
            </a:r>
            <a:r>
              <a:rPr lang="en-GB" sz="1000" b="1" i="1" u="sng" dirty="0"/>
              <a:t>there was already a fundamental shift underway before Netflix had even thought beyond the postal network. </a:t>
            </a:r>
          </a:p>
          <a:p>
            <a:endParaRPr lang="en-GB" sz="1000" dirty="0"/>
          </a:p>
          <a:p>
            <a:r>
              <a:rPr lang="en-GB" sz="1000" dirty="0"/>
              <a:t>Looking at the overall global TV economy, online advertising was growing strongly and passed public TV financing in 2007, two short years before TV advertising was hit hard by the global economic melt down. The hit to advertising also allowed pay TV to steam past the free TV economy to become the major global force in the overall TV economy. </a:t>
            </a:r>
          </a:p>
          <a:p>
            <a:endParaRPr lang="en-GB" sz="1000" dirty="0"/>
          </a:p>
          <a:p>
            <a:r>
              <a:rPr lang="en-GB" sz="1000" dirty="0"/>
              <a:t>Recently the rapid rise of </a:t>
            </a:r>
            <a:r>
              <a:rPr lang="en-GB" sz="1000" dirty="0" err="1"/>
              <a:t>SVoD</a:t>
            </a:r>
            <a:r>
              <a:rPr lang="en-GB" sz="1000" dirty="0"/>
              <a:t> is having wide market impact and looks set to pass public TV revenue sometime post 2020.</a:t>
            </a:r>
          </a:p>
          <a:p>
            <a:endParaRPr lang="en-GB" sz="1000" dirty="0"/>
          </a:p>
          <a:p>
            <a:endParaRPr lang="en-GB" sz="1000" dirty="0"/>
          </a:p>
          <a:p>
            <a:endParaRPr lang="en-GB" sz="1000"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035515033"/>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p:cNvSpPr/>
          <p:nvPr/>
        </p:nvSpPr>
        <p:spPr>
          <a:xfrm>
            <a:off x="7502637" y="960582"/>
            <a:ext cx="1344387" cy="928603"/>
          </a:xfrm>
          <a:prstGeom prst="roundRect">
            <a:avLst/>
          </a:prstGeom>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tx1">
                    <a:lumMod val="65000"/>
                    <a:lumOff val="35000"/>
                  </a:schemeClr>
                </a:solidFill>
              </a:rPr>
              <a:t>2012</a:t>
            </a:r>
          </a:p>
          <a:p>
            <a:pPr algn="ctr"/>
            <a:r>
              <a:rPr lang="en-US" sz="1200" dirty="0">
                <a:solidFill>
                  <a:schemeClr val="tx1">
                    <a:lumMod val="65000"/>
                    <a:lumOff val="35000"/>
                  </a:schemeClr>
                </a:solidFill>
              </a:rPr>
              <a:t>Pay TV becomes dominant force in TV economy</a:t>
            </a:r>
          </a:p>
        </p:txBody>
      </p:sp>
      <p:sp>
        <p:nvSpPr>
          <p:cNvPr id="7" name="Rounded Rectangle 6"/>
          <p:cNvSpPr/>
          <p:nvPr/>
        </p:nvSpPr>
        <p:spPr>
          <a:xfrm>
            <a:off x="5637751" y="3581095"/>
            <a:ext cx="1344387" cy="878761"/>
          </a:xfrm>
          <a:prstGeom prst="roundRect">
            <a:avLst/>
          </a:prstGeom>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tx1">
                    <a:lumMod val="65000"/>
                    <a:lumOff val="35000"/>
                  </a:schemeClr>
                </a:solidFill>
              </a:rPr>
              <a:t>2007</a:t>
            </a:r>
          </a:p>
          <a:p>
            <a:pPr algn="ctr"/>
            <a:r>
              <a:rPr lang="en-US" sz="1200" dirty="0">
                <a:solidFill>
                  <a:schemeClr val="tx1">
                    <a:lumMod val="65000"/>
                    <a:lumOff val="35000"/>
                  </a:schemeClr>
                </a:solidFill>
              </a:rPr>
              <a:t>Online advertising passes public TV</a:t>
            </a:r>
          </a:p>
        </p:txBody>
      </p:sp>
      <p:sp>
        <p:nvSpPr>
          <p:cNvPr id="8" name="Rounded Rectangle 7"/>
          <p:cNvSpPr/>
          <p:nvPr/>
        </p:nvSpPr>
        <p:spPr>
          <a:xfrm>
            <a:off x="10541400" y="3251200"/>
            <a:ext cx="1344387" cy="760083"/>
          </a:xfrm>
          <a:prstGeom prst="roundRect">
            <a:avLst/>
          </a:prstGeom>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tx1">
                    <a:lumMod val="65000"/>
                    <a:lumOff val="35000"/>
                  </a:schemeClr>
                </a:solidFill>
              </a:rPr>
              <a:t>&gt;2020</a:t>
            </a:r>
          </a:p>
          <a:p>
            <a:pPr algn="ctr"/>
            <a:r>
              <a:rPr lang="en-US" sz="1200" dirty="0">
                <a:solidFill>
                  <a:schemeClr val="tx1">
                    <a:lumMod val="65000"/>
                    <a:lumOff val="35000"/>
                  </a:schemeClr>
                </a:solidFill>
              </a:rPr>
              <a:t>OTT subscription to pass public TV</a:t>
            </a:r>
          </a:p>
        </p:txBody>
      </p:sp>
      <p:sp>
        <p:nvSpPr>
          <p:cNvPr id="9" name="TextBox 8"/>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Why Direct-to-Consumer?</a:t>
            </a:r>
          </a:p>
        </p:txBody>
      </p:sp>
    </p:spTree>
    <p:extLst>
      <p:ext uri="{BB962C8B-B14F-4D97-AF65-F5344CB8AC3E}">
        <p14:creationId xmlns:p14="http://schemas.microsoft.com/office/powerpoint/2010/main" val="2263718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Subtle shifts in the balance of power have sewn the seeds of opportunity for DTC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7841661"/>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half" idx="2"/>
          </p:nvPr>
        </p:nvSpPr>
        <p:spPr/>
        <p:txBody>
          <a:bodyPr>
            <a:normAutofit/>
          </a:bodyPr>
          <a:lstStyle/>
          <a:p>
            <a:r>
              <a:rPr lang="en-GB" sz="1000" dirty="0"/>
              <a:t>Post 2012, two other major trends have begun to emerge: pay TV growth is now slowing and online advertising is continuing its relentless growth.</a:t>
            </a:r>
          </a:p>
          <a:p>
            <a:endParaRPr lang="en-GB" sz="1000" dirty="0"/>
          </a:p>
          <a:p>
            <a:r>
              <a:rPr lang="en-GB" sz="1000" b="1" i="1" u="sng" dirty="0"/>
              <a:t>So the balance of power is again shifting, albeit this time more subtly. </a:t>
            </a:r>
            <a:r>
              <a:rPr lang="en-GB" sz="1000" dirty="0"/>
              <a:t>As pay TV slows and TV advertising recovers in a number of markets, the free market is again catching up to become a force of equal power to pay. Meanwhile, a new subscription television segment is ascending rapidly in the form of OTT </a:t>
            </a:r>
            <a:r>
              <a:rPr lang="en-GB" sz="1000" dirty="0" err="1"/>
              <a:t>SVoD</a:t>
            </a:r>
            <a:r>
              <a:rPr lang="en-GB" sz="1000" dirty="0"/>
              <a:t>. In reality, this is an </a:t>
            </a:r>
            <a:r>
              <a:rPr lang="en-GB" sz="1000" dirty="0" err="1"/>
              <a:t>appendum</a:t>
            </a:r>
            <a:r>
              <a:rPr lang="en-GB" sz="1000" dirty="0"/>
              <a:t> to traditional subscription TV, which when added back in, means pay TV will remain the larger force.</a:t>
            </a:r>
          </a:p>
          <a:p>
            <a:endParaRPr lang="en-GB" sz="1000" dirty="0"/>
          </a:p>
          <a:p>
            <a:r>
              <a:rPr lang="en-GB" sz="1000" dirty="0"/>
              <a:t>But at the same time, the phenomenon of cord-cutting is now widespread in the US and a net-decline in pay TV is becoming a regular occurrence in a number of other global markets, driven by a combination of economic, geo-political and industry changes. </a:t>
            </a:r>
          </a:p>
        </p:txBody>
      </p:sp>
      <p:sp>
        <p:nvSpPr>
          <p:cNvPr id="5" name="TextBox 4"/>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Why Direct-to-Consumer?</a:t>
            </a:r>
          </a:p>
        </p:txBody>
      </p:sp>
    </p:spTree>
    <p:extLst>
      <p:ext uri="{BB962C8B-B14F-4D97-AF65-F5344CB8AC3E}">
        <p14:creationId xmlns:p14="http://schemas.microsoft.com/office/powerpoint/2010/main" val="162083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Pay TV is still the driving force in the TV economy, but growth is slowing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7338862"/>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half" idx="2"/>
          </p:nvPr>
        </p:nvSpPr>
        <p:spPr/>
        <p:txBody>
          <a:bodyPr>
            <a:noAutofit/>
          </a:bodyPr>
          <a:lstStyle/>
          <a:p>
            <a:r>
              <a:rPr lang="en-GB" sz="1000" b="1" i="1" u="sng" dirty="0"/>
              <a:t>So, in just a few short years, a number of factors have coalesced to create a situation in which DTC has gone from being a ‘fools pass’ to being a viable and attractive proposition for content owners</a:t>
            </a:r>
            <a:r>
              <a:rPr lang="en-GB" sz="1000" dirty="0"/>
              <a:t>, even those with a vested interest in supporting traditional linear pay TV. Let’s recap:</a:t>
            </a:r>
          </a:p>
          <a:p>
            <a:endParaRPr lang="en-GB" sz="1000" dirty="0"/>
          </a:p>
          <a:p>
            <a:pPr marL="171450" indent="-171450">
              <a:buFont typeface="Arial" panose="020B0604020202020204" pitchFamily="34" charset="0"/>
              <a:buChar char="•"/>
            </a:pPr>
            <a:r>
              <a:rPr lang="en-GB" sz="1000" dirty="0"/>
              <a:t>While TV advertising remains robust, advertising growth is continuing to shift online at a rapid pace.</a:t>
            </a:r>
          </a:p>
          <a:p>
            <a:pPr marL="171450" indent="-171450">
              <a:buFont typeface="Arial" panose="020B0604020202020204" pitchFamily="34" charset="0"/>
              <a:buChar char="•"/>
            </a:pPr>
            <a:r>
              <a:rPr lang="en-GB" sz="1000" dirty="0" err="1"/>
              <a:t>SVoD</a:t>
            </a:r>
            <a:r>
              <a:rPr lang="en-GB" sz="1000" dirty="0"/>
              <a:t> subscriptions are growing rapidly and outstripping pay TV subscription growth. </a:t>
            </a:r>
          </a:p>
          <a:p>
            <a:pPr marL="171450" indent="-171450">
              <a:buFont typeface="Arial" panose="020B0604020202020204" pitchFamily="34" charset="0"/>
              <a:buChar char="•"/>
            </a:pPr>
            <a:r>
              <a:rPr lang="en-GB" sz="1000" dirty="0"/>
              <a:t>The rate of traditional pay TV growth is slowing and several markets in addition to the USA are experiencing repeated and persistent declines in pay TV household numbers.</a:t>
            </a:r>
          </a:p>
          <a:p>
            <a:endParaRPr lang="en-GB" sz="1000" dirty="0"/>
          </a:p>
          <a:p>
            <a:r>
              <a:rPr lang="en-GB" sz="1000" dirty="0"/>
              <a:t>The net effect, is that the consumer-facing part of the value chain, that is pay TV operators, are thinking carefully both about successfully serving the consumer shift in viewing behaviour and bolstering margins. That has generally led to a push-back on less valuable channels in the basic-tier bouquets. On the business-to-business (B2B) side, channels are looking to diversify their portfolios across free and pay and also service the consumer change in viewing habits.</a:t>
            </a:r>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5" name="TextBox 4"/>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Why Direct-to-Consumer?</a:t>
            </a:r>
          </a:p>
        </p:txBody>
      </p:sp>
    </p:spTree>
    <p:extLst>
      <p:ext uri="{BB962C8B-B14F-4D97-AF65-F5344CB8AC3E}">
        <p14:creationId xmlns:p14="http://schemas.microsoft.com/office/powerpoint/2010/main" val="63149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a vicious/virtuous circle is ploughing the path to DTC</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8094400"/>
              </p:ext>
            </p:extLst>
          </p:nvPr>
        </p:nvGraphicFramePr>
        <p:xfrm>
          <a:off x="4767263" y="273050"/>
          <a:ext cx="6815137" cy="5637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half" idx="2"/>
          </p:nvPr>
        </p:nvSpPr>
        <p:spPr/>
        <p:txBody>
          <a:bodyPr>
            <a:normAutofit/>
          </a:bodyPr>
          <a:lstStyle/>
          <a:p>
            <a:r>
              <a:rPr lang="en-GB" sz="1000" dirty="0"/>
              <a:t>Parallel with the technological changes that have allowed for the development of cloud TV and DTC as a potentially viable option have been a number of gradual but fundamental changes in the traditional TV market. </a:t>
            </a:r>
            <a:r>
              <a:rPr lang="en-GB" sz="1000" b="1" i="1" u="sng" dirty="0"/>
              <a:t>These changes have created a vicious –or depending on who you are, virtuous—circle that means the TV landscape is increasingly being sewn for DTC. </a:t>
            </a:r>
            <a:r>
              <a:rPr lang="en-GB" sz="1000" dirty="0"/>
              <a:t>We’ll look at the third element (the shift in viewer behaviour) later in this report, but at a business-to-business level, the move by operators to skinny bundles and the increasingly common carriage fee disputes mean content owners are seeing their margins threatened. </a:t>
            </a:r>
          </a:p>
          <a:p>
            <a:endParaRPr lang="en-GB" sz="1000" dirty="0"/>
          </a:p>
          <a:p>
            <a:r>
              <a:rPr lang="en-GB" sz="1000" dirty="0"/>
              <a:t>That in turn leads to the exploration of alternatives to the traditional linear model (currently mostly with limited scale and geographic reach), which of course ultimately feeds back into the overall cycle of change.</a:t>
            </a:r>
          </a:p>
          <a:p>
            <a:endParaRPr lang="en-GB" sz="1000" dirty="0"/>
          </a:p>
          <a:p>
            <a:r>
              <a:rPr lang="en-GB" sz="1000" dirty="0"/>
              <a:t>So is this shift fundamental?</a:t>
            </a:r>
          </a:p>
          <a:p>
            <a:endParaRPr lang="en-GB" sz="1000" dirty="0"/>
          </a:p>
          <a:p>
            <a:endParaRPr lang="en-GB" sz="1000" dirty="0"/>
          </a:p>
        </p:txBody>
      </p:sp>
      <p:sp>
        <p:nvSpPr>
          <p:cNvPr id="6" name="TextBox 5"/>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Why Direct-to-Consumer?</a:t>
            </a:r>
          </a:p>
        </p:txBody>
      </p:sp>
    </p:spTree>
    <p:extLst>
      <p:ext uri="{BB962C8B-B14F-4D97-AF65-F5344CB8AC3E}">
        <p14:creationId xmlns:p14="http://schemas.microsoft.com/office/powerpoint/2010/main" val="94591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p:cNvGraphicFramePr>
            <a:graphicFrameLocks noGrp="1"/>
          </p:cNvGraphicFramePr>
          <p:nvPr>
            <p:ph idx="1"/>
            <p:extLst>
              <p:ext uri="{D42A27DB-BD31-4B8C-83A1-F6EECF244321}">
                <p14:modId xmlns:p14="http://schemas.microsoft.com/office/powerpoint/2010/main" val="3098699133"/>
              </p:ext>
            </p:extLst>
          </p:nvPr>
        </p:nvGraphicFramePr>
        <p:xfrm>
          <a:off x="4767263" y="273050"/>
          <a:ext cx="6815137" cy="563721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GB" dirty="0"/>
              <a:t>But importantly, OTT is not necessarily about substitution</a:t>
            </a:r>
          </a:p>
        </p:txBody>
      </p:sp>
      <p:sp>
        <p:nvSpPr>
          <p:cNvPr id="4" name="Text Placeholder 3"/>
          <p:cNvSpPr>
            <a:spLocks noGrp="1"/>
          </p:cNvSpPr>
          <p:nvPr>
            <p:ph type="body" sz="half" idx="2"/>
          </p:nvPr>
        </p:nvSpPr>
        <p:spPr/>
        <p:txBody>
          <a:bodyPr>
            <a:normAutofit fontScale="92500"/>
          </a:bodyPr>
          <a:lstStyle/>
          <a:p>
            <a:r>
              <a:rPr lang="en-GB" sz="1100" dirty="0"/>
              <a:t>One of the reasons that DTC was seen as a ‘fools pass’ a few years back was the assumption that traditional pay TV and DTC OTT were about substitution…that is, either/or. </a:t>
            </a:r>
          </a:p>
          <a:p>
            <a:endParaRPr lang="en-GB" sz="1100" dirty="0"/>
          </a:p>
          <a:p>
            <a:r>
              <a:rPr lang="en-GB" sz="1100" b="1" i="1" u="sng" dirty="0"/>
              <a:t>What is becoming increasingly clear, is that OTT services are generally additive to traditional pay TV. </a:t>
            </a:r>
            <a:r>
              <a:rPr lang="en-GB" sz="1100" dirty="0"/>
              <a:t>That means that consumers are increasingly taking OTT services alongside their traditional pay TV. </a:t>
            </a:r>
          </a:p>
          <a:p>
            <a:endParaRPr lang="en-GB" sz="1100" dirty="0"/>
          </a:p>
          <a:p>
            <a:r>
              <a:rPr lang="en-GB" sz="1100" dirty="0"/>
              <a:t>It would, of course, be naïve to suggest that there is absolutely no substitution between pay TV and OTT. Our research shows that in the US, homes with OTT </a:t>
            </a:r>
            <a:r>
              <a:rPr lang="en-GB" sz="1100" dirty="0" err="1"/>
              <a:t>SVoD</a:t>
            </a:r>
            <a:r>
              <a:rPr lang="en-GB" sz="1100" dirty="0"/>
              <a:t> services are </a:t>
            </a:r>
            <a:r>
              <a:rPr lang="en-GB" sz="1100" i="1" dirty="0"/>
              <a:t>less likely</a:t>
            </a:r>
            <a:r>
              <a:rPr lang="en-GB" sz="1100" dirty="0"/>
              <a:t> to take pay TV. But in all other markets that we survey, OTT </a:t>
            </a:r>
            <a:r>
              <a:rPr lang="en-GB" sz="1100" dirty="0" err="1"/>
              <a:t>SVoD</a:t>
            </a:r>
            <a:r>
              <a:rPr lang="en-GB" sz="1100" dirty="0"/>
              <a:t> homes are </a:t>
            </a:r>
            <a:r>
              <a:rPr lang="en-GB" sz="1100" i="1" dirty="0"/>
              <a:t>more likely</a:t>
            </a:r>
            <a:r>
              <a:rPr lang="en-GB" sz="1100" dirty="0"/>
              <a:t> to take pay TV than those without. </a:t>
            </a:r>
          </a:p>
          <a:p>
            <a:endParaRPr lang="en-GB" sz="1100" dirty="0"/>
          </a:p>
          <a:p>
            <a:r>
              <a:rPr lang="en-GB" sz="1100" dirty="0"/>
              <a:t>Another interesting marker and trend is that pay TV with </a:t>
            </a:r>
            <a:r>
              <a:rPr lang="en-GB" sz="1100" dirty="0" err="1"/>
              <a:t>SVoD</a:t>
            </a:r>
            <a:r>
              <a:rPr lang="en-GB" sz="1100" dirty="0"/>
              <a:t> is a larger segment of the subscription television market in the USA than pay TV without </a:t>
            </a:r>
            <a:r>
              <a:rPr lang="en-GB" sz="1100" dirty="0" err="1"/>
              <a:t>SVoD</a:t>
            </a:r>
            <a:r>
              <a:rPr lang="en-GB" sz="1100" dirty="0"/>
              <a:t>, and a similar pattern is beginning to emerge in international markets. OTT is thus seen as part of the in-home multichannel mix, not necessarily as a substitute.</a:t>
            </a:r>
          </a:p>
          <a:p>
            <a:endParaRPr lang="en-GB" sz="1100" dirty="0"/>
          </a:p>
          <a:p>
            <a:endParaRPr lang="en-GB" sz="1100" dirty="0"/>
          </a:p>
          <a:p>
            <a:endParaRPr lang="en-GB" sz="1100" dirty="0"/>
          </a:p>
          <a:p>
            <a:endParaRPr lang="en-GB" sz="1100" dirty="0"/>
          </a:p>
        </p:txBody>
      </p:sp>
      <p:sp>
        <p:nvSpPr>
          <p:cNvPr id="2" name="Rectangle 1"/>
          <p:cNvSpPr/>
          <p:nvPr/>
        </p:nvSpPr>
        <p:spPr>
          <a:xfrm rot="5400000">
            <a:off x="8897373" y="2191776"/>
            <a:ext cx="739097" cy="825576"/>
          </a:xfrm>
          <a:prstGeom prst="rect">
            <a:avLst/>
          </a:prstGeom>
          <a:noFill/>
          <a:ln w="28575">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p:cNvSpPr txBox="1"/>
          <p:nvPr/>
        </p:nvSpPr>
        <p:spPr>
          <a:xfrm>
            <a:off x="5086440" y="5783241"/>
            <a:ext cx="3694176" cy="254044"/>
          </a:xfrm>
          <a:prstGeom prst="rect">
            <a:avLst/>
          </a:prstGeom>
          <a:noFill/>
        </p:spPr>
        <p:txBody>
          <a:bodyPr wrap="square" rtlCol="0">
            <a:spAutoFit/>
          </a:bodyPr>
          <a:lstStyle/>
          <a:p>
            <a:r>
              <a:rPr lang="en-GB" sz="1000" dirty="0">
                <a:solidFill>
                  <a:schemeClr val="tx1">
                    <a:lumMod val="65000"/>
                    <a:lumOff val="35000"/>
                  </a:schemeClr>
                </a:solidFill>
              </a:rPr>
              <a:t>Universe: homes with a pay TV subscription</a:t>
            </a:r>
          </a:p>
        </p:txBody>
      </p:sp>
      <p:sp>
        <p:nvSpPr>
          <p:cNvPr id="11" name="Rectangle 10"/>
          <p:cNvSpPr/>
          <p:nvPr/>
        </p:nvSpPr>
        <p:spPr>
          <a:xfrm rot="5400000">
            <a:off x="10147820" y="2182727"/>
            <a:ext cx="739098" cy="825576"/>
          </a:xfrm>
          <a:prstGeom prst="rect">
            <a:avLst/>
          </a:prstGeom>
          <a:noFill/>
          <a:ln w="28575">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Box 7"/>
          <p:cNvSpPr txBox="1"/>
          <p:nvPr/>
        </p:nvSpPr>
        <p:spPr>
          <a:xfrm>
            <a:off x="0" y="0"/>
            <a:ext cx="1893455" cy="2769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200" dirty="0"/>
              <a:t>Why Direct-to-Consumer?</a:t>
            </a:r>
          </a:p>
        </p:txBody>
      </p:sp>
    </p:spTree>
    <p:extLst>
      <p:ext uri="{BB962C8B-B14F-4D97-AF65-F5344CB8AC3E}">
        <p14:creationId xmlns:p14="http://schemas.microsoft.com/office/powerpoint/2010/main" val="1839848191"/>
      </p:ext>
    </p:extLst>
  </p:cSld>
  <p:clrMapOvr>
    <a:masterClrMapping/>
  </p:clrMapOvr>
</p:sld>
</file>

<file path=ppt/theme/theme1.xml><?xml version="1.0" encoding="utf-8"?>
<a:theme xmlns:a="http://schemas.openxmlformats.org/drawingml/2006/main" name="1_Office Theme">
  <a:themeElements>
    <a:clrScheme name="Ampere_1">
      <a:dk1>
        <a:sysClr val="windowText" lastClr="000000"/>
      </a:dk1>
      <a:lt1>
        <a:sysClr val="window" lastClr="FFFFFF"/>
      </a:lt1>
      <a:dk2>
        <a:srgbClr val="1F497D"/>
      </a:dk2>
      <a:lt2>
        <a:srgbClr val="EEECE1"/>
      </a:lt2>
      <a:accent1>
        <a:srgbClr val="ADDBDE"/>
      </a:accent1>
      <a:accent2>
        <a:srgbClr val="7F7F7F"/>
      </a:accent2>
      <a:accent3>
        <a:srgbClr val="4CBED1"/>
      </a:accent3>
      <a:accent4>
        <a:srgbClr val="F3EA26"/>
      </a:accent4>
      <a:accent5>
        <a:srgbClr val="2A2E3E"/>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11561</TotalTime>
  <Words>4188</Words>
  <Application>Microsoft Macintosh PowerPoint</Application>
  <PresentationFormat>Anpassad</PresentationFormat>
  <Paragraphs>314</Paragraphs>
  <Slides>28</Slides>
  <Notes>0</Notes>
  <HiddenSlides>0</HiddenSlides>
  <MMClips>0</MMClips>
  <ScaleCrop>false</ScaleCrop>
  <HeadingPairs>
    <vt:vector size="4" baseType="variant">
      <vt:variant>
        <vt:lpstr>Tema</vt:lpstr>
      </vt:variant>
      <vt:variant>
        <vt:i4>1</vt:i4>
      </vt:variant>
      <vt:variant>
        <vt:lpstr>Bildrubriker</vt:lpstr>
      </vt:variant>
      <vt:variant>
        <vt:i4>28</vt:i4>
      </vt:variant>
    </vt:vector>
  </HeadingPairs>
  <TitlesOfParts>
    <vt:vector size="29" baseType="lpstr">
      <vt:lpstr>1_Office Theme</vt:lpstr>
      <vt:lpstr>PowerPoint-presentation</vt:lpstr>
      <vt:lpstr>Executive summary</vt:lpstr>
      <vt:lpstr>PowerPoint-presentation</vt:lpstr>
      <vt:lpstr>Direct-to-Consumer is now a business reality</vt:lpstr>
      <vt:lpstr>There have been a number of fundamental shifts in the TV economy over the last decade</vt:lpstr>
      <vt:lpstr>Subtle shifts in the balance of power have sewn the seeds of opportunity for DTC</vt:lpstr>
      <vt:lpstr>Pay TV is still the driving force in the TV economy, but growth is slowing</vt:lpstr>
      <vt:lpstr>Overall, a vicious/virtuous circle is ploughing the path to DTC</vt:lpstr>
      <vt:lpstr>But importantly, OTT is not necessarily about substitution</vt:lpstr>
      <vt:lpstr>DTC is simply an evolution of the channel business</vt:lpstr>
      <vt:lpstr>PowerPoint-presentation</vt:lpstr>
      <vt:lpstr>Distribution costs for DTC are now at levels that make sense for many</vt:lpstr>
      <vt:lpstr>DTC shifts channel distribution costs from fixed to variable</vt:lpstr>
      <vt:lpstr>Distribution costs only become an issue at large scale</vt:lpstr>
      <vt:lpstr>At typical OTT ARPU levels, margins get squeezed with large scale viewing</vt:lpstr>
      <vt:lpstr>PowerPoint-presentation</vt:lpstr>
      <vt:lpstr>Western and developed Asian markets should be key geographic targets</vt:lpstr>
      <vt:lpstr>For UHD, only a handful of markets have sizable penetration</vt:lpstr>
      <vt:lpstr>A number of emerging markets in Asia and Latam also look like strong prospects</vt:lpstr>
      <vt:lpstr>But for UHD, few addressable markets pass 5m homes</vt:lpstr>
      <vt:lpstr>Rights still represent a bottle-neck to pan-regional launch</vt:lpstr>
      <vt:lpstr>PowerPoint-presentation</vt:lpstr>
      <vt:lpstr>Consumers are already building their own next-generation bundles</vt:lpstr>
      <vt:lpstr>Particularly a segment we call the ‘Content Connoisseur’</vt:lpstr>
      <vt:lpstr>Content Connoisseur’s watch TV differently</vt:lpstr>
      <vt:lpstr>The next generation bundle is not necessarily about ditching paid-for TV</vt:lpstr>
      <vt:lpstr>Discussion points</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Broughton</dc:creator>
  <cp:lastModifiedBy>Sofi Ragnefors</cp:lastModifiedBy>
  <cp:revision>201</cp:revision>
  <dcterms:created xsi:type="dcterms:W3CDTF">2016-01-12T11:56:02Z</dcterms:created>
  <dcterms:modified xsi:type="dcterms:W3CDTF">2016-03-14T16:20:58Z</dcterms:modified>
</cp:coreProperties>
</file>